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630"/>
  </p:notesMasterIdLst>
  <p:sldIdLst>
    <p:sldId id="257" r:id="rId2"/>
    <p:sldId id="1118" r:id="rId3"/>
    <p:sldId id="1119" r:id="rId4"/>
    <p:sldId id="472" r:id="rId5"/>
    <p:sldId id="1120" r:id="rId6"/>
    <p:sldId id="1094" r:id="rId7"/>
    <p:sldId id="1095" r:id="rId8"/>
    <p:sldId id="1123" r:id="rId9"/>
    <p:sldId id="1124" r:id="rId10"/>
    <p:sldId id="1231" r:id="rId11"/>
    <p:sldId id="1232" r:id="rId12"/>
    <p:sldId id="1282" r:id="rId13"/>
    <p:sldId id="1345" r:id="rId14"/>
    <p:sldId id="1221" r:id="rId15"/>
    <p:sldId id="1222" r:id="rId16"/>
    <p:sldId id="1277" r:id="rId17"/>
    <p:sldId id="598" r:id="rId18"/>
    <p:sldId id="326" r:id="rId19"/>
    <p:sldId id="1235" r:id="rId20"/>
    <p:sldId id="1086" r:id="rId21"/>
    <p:sldId id="579" r:id="rId22"/>
    <p:sldId id="1234" r:id="rId23"/>
    <p:sldId id="1344" r:id="rId24"/>
    <p:sldId id="1121" r:id="rId25"/>
    <p:sldId id="1122" r:id="rId26"/>
    <p:sldId id="599" r:id="rId27"/>
    <p:sldId id="271" r:id="rId28"/>
    <p:sldId id="328" r:id="rId29"/>
    <p:sldId id="330" r:id="rId30"/>
    <p:sldId id="315" r:id="rId31"/>
    <p:sldId id="314" r:id="rId32"/>
    <p:sldId id="600" r:id="rId33"/>
    <p:sldId id="318" r:id="rId34"/>
    <p:sldId id="692" r:id="rId35"/>
    <p:sldId id="319" r:id="rId36"/>
    <p:sldId id="601" r:id="rId37"/>
    <p:sldId id="500" r:id="rId38"/>
    <p:sldId id="321" r:id="rId39"/>
    <p:sldId id="1286" r:id="rId40"/>
    <p:sldId id="1346" r:id="rId41"/>
    <p:sldId id="901" r:id="rId42"/>
    <p:sldId id="902" r:id="rId43"/>
    <p:sldId id="603" r:id="rId44"/>
    <p:sldId id="499" r:id="rId45"/>
    <p:sldId id="604" r:id="rId46"/>
    <p:sldId id="489" r:id="rId47"/>
    <p:sldId id="1284" r:id="rId48"/>
    <p:sldId id="501" r:id="rId49"/>
    <p:sldId id="955" r:id="rId50"/>
    <p:sldId id="951" r:id="rId51"/>
    <p:sldId id="1278" r:id="rId52"/>
    <p:sldId id="1351" r:id="rId53"/>
    <p:sldId id="606" r:id="rId54"/>
    <p:sldId id="535" r:id="rId55"/>
    <p:sldId id="536" r:id="rId56"/>
    <p:sldId id="537" r:id="rId57"/>
    <p:sldId id="1098" r:id="rId58"/>
    <p:sldId id="538" r:id="rId59"/>
    <p:sldId id="883" r:id="rId60"/>
    <p:sldId id="898" r:id="rId61"/>
    <p:sldId id="900" r:id="rId62"/>
    <p:sldId id="1236" r:id="rId63"/>
    <p:sldId id="842" r:id="rId64"/>
    <p:sldId id="1354" r:id="rId65"/>
    <p:sldId id="1171" r:id="rId66"/>
    <p:sldId id="1192" r:id="rId67"/>
    <p:sldId id="1237" r:id="rId68"/>
    <p:sldId id="843" r:id="rId69"/>
    <p:sldId id="1366" r:id="rId70"/>
    <p:sldId id="1172" r:id="rId71"/>
    <p:sldId id="1193" r:id="rId72"/>
    <p:sldId id="1238" r:id="rId73"/>
    <p:sldId id="844" r:id="rId74"/>
    <p:sldId id="1239" r:id="rId75"/>
    <p:sldId id="845" r:id="rId76"/>
    <p:sldId id="1173" r:id="rId77"/>
    <p:sldId id="1276" r:id="rId78"/>
    <p:sldId id="846" r:id="rId79"/>
    <p:sldId id="1043" r:id="rId80"/>
    <p:sldId id="1044" r:id="rId81"/>
    <p:sldId id="590" r:id="rId82"/>
    <p:sldId id="490" r:id="rId83"/>
    <p:sldId id="491" r:id="rId84"/>
    <p:sldId id="492" r:id="rId85"/>
    <p:sldId id="493" r:id="rId86"/>
    <p:sldId id="495" r:id="rId87"/>
    <p:sldId id="958" r:id="rId88"/>
    <p:sldId id="959" r:id="rId89"/>
    <p:sldId id="960" r:id="rId90"/>
    <p:sldId id="971" r:id="rId91"/>
    <p:sldId id="961" r:id="rId92"/>
    <p:sldId id="962" r:id="rId93"/>
    <p:sldId id="966" r:id="rId94"/>
    <p:sldId id="967" r:id="rId95"/>
    <p:sldId id="963" r:id="rId96"/>
    <p:sldId id="970" r:id="rId97"/>
    <p:sldId id="972" r:id="rId98"/>
    <p:sldId id="973" r:id="rId99"/>
    <p:sldId id="974" r:id="rId100"/>
    <p:sldId id="1174" r:id="rId101"/>
    <p:sldId id="1175" r:id="rId102"/>
    <p:sldId id="1176" r:id="rId103"/>
    <p:sldId id="1049" r:id="rId104"/>
    <p:sldId id="1050" r:id="rId105"/>
    <p:sldId id="1051" r:id="rId106"/>
    <p:sldId id="1089" r:id="rId107"/>
    <p:sldId id="1052" r:id="rId108"/>
    <p:sldId id="1090" r:id="rId109"/>
    <p:sldId id="1053" r:id="rId110"/>
    <p:sldId id="1243" r:id="rId111"/>
    <p:sldId id="1091" r:id="rId112"/>
    <p:sldId id="1055" r:id="rId113"/>
    <p:sldId id="1056" r:id="rId114"/>
    <p:sldId id="1057" r:id="rId115"/>
    <p:sldId id="1058" r:id="rId116"/>
    <p:sldId id="267" r:id="rId117"/>
    <p:sldId id="272" r:id="rId118"/>
    <p:sldId id="273" r:id="rId119"/>
    <p:sldId id="1178" r:id="rId120"/>
    <p:sldId id="580" r:id="rId121"/>
    <p:sldId id="620" r:id="rId122"/>
    <p:sldId id="1041" r:id="rId123"/>
    <p:sldId id="1040" r:id="rId124"/>
    <p:sldId id="621" r:id="rId125"/>
    <p:sldId id="796" r:id="rId126"/>
    <p:sldId id="800" r:id="rId127"/>
    <p:sldId id="931" r:id="rId128"/>
    <p:sldId id="985" r:id="rId129"/>
    <p:sldId id="849" r:id="rId130"/>
    <p:sldId id="615" r:id="rId131"/>
    <p:sldId id="506" r:id="rId132"/>
    <p:sldId id="803" r:id="rId133"/>
    <p:sldId id="804" r:id="rId134"/>
    <p:sldId id="791" r:id="rId135"/>
    <p:sldId id="793" r:id="rId136"/>
    <p:sldId id="794" r:id="rId137"/>
    <p:sldId id="795" r:id="rId138"/>
    <p:sldId id="616" r:id="rId139"/>
    <p:sldId id="505" r:id="rId140"/>
    <p:sldId id="513" r:id="rId141"/>
    <p:sldId id="1017" r:id="rId142"/>
    <p:sldId id="1009" r:id="rId143"/>
    <p:sldId id="1010" r:id="rId144"/>
    <p:sldId id="618" r:id="rId145"/>
    <p:sldId id="619" r:id="rId146"/>
    <p:sldId id="617" r:id="rId147"/>
    <p:sldId id="502" r:id="rId148"/>
    <p:sldId id="503" r:id="rId149"/>
    <p:sldId id="699" r:id="rId150"/>
    <p:sldId id="504" r:id="rId151"/>
    <p:sldId id="700" r:id="rId152"/>
    <p:sldId id="679" r:id="rId153"/>
    <p:sldId id="940" r:id="rId154"/>
    <p:sldId id="942" r:id="rId155"/>
    <p:sldId id="941" r:id="rId156"/>
    <p:sldId id="677" r:id="rId157"/>
    <p:sldId id="678" r:id="rId158"/>
    <p:sldId id="680" r:id="rId159"/>
    <p:sldId id="507" r:id="rId160"/>
    <p:sldId id="591" r:id="rId161"/>
    <p:sldId id="385" r:id="rId162"/>
    <p:sldId id="1125" r:id="rId163"/>
    <p:sldId id="387" r:id="rId164"/>
    <p:sldId id="388" r:id="rId165"/>
    <p:sldId id="527" r:id="rId166"/>
    <p:sldId id="529" r:id="rId167"/>
    <p:sldId id="393" r:id="rId168"/>
    <p:sldId id="395" r:id="rId169"/>
    <p:sldId id="947" r:id="rId170"/>
    <p:sldId id="1359" r:id="rId171"/>
    <p:sldId id="948" r:id="rId172"/>
    <p:sldId id="702" r:id="rId173"/>
    <p:sldId id="531" r:id="rId174"/>
    <p:sldId id="1362" r:id="rId175"/>
    <p:sldId id="1363" r:id="rId176"/>
    <p:sldId id="949" r:id="rId177"/>
    <p:sldId id="950" r:id="rId178"/>
    <p:sldId id="853" r:id="rId179"/>
    <p:sldId id="1102" r:id="rId180"/>
    <p:sldId id="816" r:id="rId181"/>
    <p:sldId id="414" r:id="rId182"/>
    <p:sldId id="545" r:id="rId183"/>
    <p:sldId id="533" r:id="rId184"/>
    <p:sldId id="534" r:id="rId185"/>
    <p:sldId id="542" r:id="rId186"/>
    <p:sldId id="543" r:id="rId187"/>
    <p:sldId id="1361" r:id="rId188"/>
    <p:sldId id="544" r:id="rId189"/>
    <p:sldId id="1295" r:id="rId190"/>
    <p:sldId id="546" r:id="rId191"/>
    <p:sldId id="522" r:id="rId192"/>
    <p:sldId id="523" r:id="rId193"/>
    <p:sldId id="809" r:id="rId194"/>
    <p:sldId id="526" r:id="rId195"/>
    <p:sldId id="524" r:id="rId196"/>
    <p:sldId id="548" r:id="rId197"/>
    <p:sldId id="646" r:id="rId198"/>
    <p:sldId id="647" r:id="rId199"/>
    <p:sldId id="773" r:id="rId200"/>
    <p:sldId id="772" r:id="rId201"/>
    <p:sldId id="549" r:id="rId202"/>
    <p:sldId id="550" r:id="rId203"/>
    <p:sldId id="547" r:id="rId204"/>
    <p:sldId id="515" r:id="rId205"/>
    <p:sldId id="516" r:id="rId206"/>
    <p:sldId id="517" r:id="rId207"/>
    <p:sldId id="551" r:id="rId208"/>
    <p:sldId id="554" r:id="rId209"/>
    <p:sldId id="555" r:id="rId210"/>
    <p:sldId id="558" r:id="rId211"/>
    <p:sldId id="562" r:id="rId212"/>
    <p:sldId id="563" r:id="rId213"/>
    <p:sldId id="1296" r:id="rId214"/>
    <p:sldId id="1335" r:id="rId215"/>
    <p:sldId id="1336" r:id="rId216"/>
    <p:sldId id="625" r:id="rId217"/>
    <p:sldId id="1150" r:id="rId218"/>
    <p:sldId id="1240" r:id="rId219"/>
    <p:sldId id="402" r:id="rId220"/>
    <p:sldId id="403" r:id="rId221"/>
    <p:sldId id="404" r:id="rId222"/>
    <p:sldId id="1075" r:id="rId223"/>
    <p:sldId id="1220" r:id="rId224"/>
    <p:sldId id="1076" r:id="rId225"/>
    <p:sldId id="1219" r:id="rId226"/>
    <p:sldId id="421" r:id="rId227"/>
    <p:sldId id="564" r:id="rId228"/>
    <p:sldId id="1042" r:id="rId229"/>
    <p:sldId id="1364" r:id="rId230"/>
    <p:sldId id="826" r:id="rId231"/>
    <p:sldId id="566" r:id="rId232"/>
    <p:sldId id="567" r:id="rId233"/>
    <p:sldId id="832" r:id="rId234"/>
    <p:sldId id="568" r:id="rId235"/>
    <p:sldId id="1211" r:id="rId236"/>
    <p:sldId id="820" r:id="rId237"/>
    <p:sldId id="821" r:id="rId238"/>
    <p:sldId id="1077" r:id="rId239"/>
    <p:sldId id="1177" r:id="rId240"/>
    <p:sldId id="798" r:id="rId241"/>
    <p:sldId id="1215" r:id="rId242"/>
    <p:sldId id="1225" r:id="rId243"/>
    <p:sldId id="1212" r:id="rId244"/>
    <p:sldId id="1213" r:id="rId245"/>
    <p:sldId id="1216" r:id="rId246"/>
    <p:sldId id="1210" r:id="rId247"/>
    <p:sldId id="1151" r:id="rId248"/>
    <p:sldId id="1217" r:id="rId249"/>
    <p:sldId id="1226" r:id="rId250"/>
    <p:sldId id="1152" r:id="rId251"/>
    <p:sldId id="1153" r:id="rId252"/>
    <p:sldId id="1291" r:id="rId253"/>
    <p:sldId id="436" r:id="rId254"/>
    <p:sldId id="443" r:id="rId255"/>
    <p:sldId id="445" r:id="rId256"/>
    <p:sldId id="446" r:id="rId257"/>
    <p:sldId id="1293" r:id="rId258"/>
    <p:sldId id="1290" r:id="rId259"/>
    <p:sldId id="1294" r:id="rId260"/>
    <p:sldId id="1283" r:id="rId261"/>
    <p:sldId id="1292" r:id="rId262"/>
    <p:sldId id="440" r:id="rId263"/>
    <p:sldId id="823" r:id="rId264"/>
    <p:sldId id="570" r:id="rId265"/>
    <p:sldId id="827" r:id="rId266"/>
    <p:sldId id="836" r:id="rId267"/>
    <p:sldId id="837" r:id="rId268"/>
    <p:sldId id="453" r:id="rId269"/>
    <p:sldId id="574" r:id="rId270"/>
    <p:sldId id="838" r:id="rId271"/>
    <p:sldId id="839" r:id="rId272"/>
    <p:sldId id="1271" r:id="rId273"/>
    <p:sldId id="1059" r:id="rId274"/>
    <p:sldId id="1060" r:id="rId275"/>
    <p:sldId id="576" r:id="rId276"/>
    <p:sldId id="824" r:id="rId277"/>
    <p:sldId id="577" r:id="rId278"/>
    <p:sldId id="935" r:id="rId279"/>
    <p:sldId id="371" r:id="rId280"/>
    <p:sldId id="575" r:id="rId281"/>
    <p:sldId id="733" r:id="rId282"/>
    <p:sldId id="583" r:id="rId283"/>
    <p:sldId id="584" r:id="rId284"/>
    <p:sldId id="585" r:id="rId285"/>
    <p:sldId id="609" r:id="rId286"/>
    <p:sldId id="610" r:id="rId287"/>
    <p:sldId id="703" r:id="rId288"/>
    <p:sldId id="611" r:id="rId289"/>
    <p:sldId id="612" r:id="rId290"/>
    <p:sldId id="704" r:id="rId291"/>
    <p:sldId id="613" r:id="rId292"/>
    <p:sldId id="705" r:id="rId293"/>
    <p:sldId id="614" r:id="rId294"/>
    <p:sldId id="1165" r:id="rId295"/>
    <p:sldId id="1166" r:id="rId296"/>
    <p:sldId id="937" r:id="rId297"/>
    <p:sldId id="894" r:id="rId298"/>
    <p:sldId id="532" r:id="rId299"/>
    <p:sldId id="1167" r:id="rId300"/>
    <p:sldId id="1168" r:id="rId301"/>
    <p:sldId id="587" r:id="rId302"/>
    <p:sldId id="675" r:id="rId303"/>
    <p:sldId id="588" r:id="rId304"/>
    <p:sldId id="997" r:id="rId305"/>
    <p:sldId id="856" r:id="rId306"/>
    <p:sldId id="857" r:id="rId307"/>
    <p:sldId id="706" r:id="rId308"/>
    <p:sldId id="589" r:id="rId309"/>
    <p:sldId id="998" r:id="rId310"/>
    <p:sldId id="707" r:id="rId311"/>
    <p:sldId id="815" r:id="rId312"/>
    <p:sldId id="979" r:id="rId313"/>
    <p:sldId id="982" r:id="rId314"/>
    <p:sldId id="983" r:id="rId315"/>
    <p:sldId id="975" r:id="rId316"/>
    <p:sldId id="708" r:id="rId317"/>
    <p:sldId id="593" r:id="rId318"/>
    <p:sldId id="709" r:id="rId319"/>
    <p:sldId id="594" r:id="rId320"/>
    <p:sldId id="710" r:id="rId321"/>
    <p:sldId id="607" r:id="rId322"/>
    <p:sldId id="336" r:id="rId323"/>
    <p:sldId id="337" r:id="rId324"/>
    <p:sldId id="748" r:id="rId325"/>
    <p:sldId id="1034" r:id="rId326"/>
    <p:sldId id="1365" r:id="rId327"/>
    <p:sldId id="508" r:id="rId328"/>
    <p:sldId id="622" r:id="rId329"/>
    <p:sldId id="1194" r:id="rId330"/>
    <p:sldId id="989" r:id="rId331"/>
    <p:sldId id="1228" r:id="rId332"/>
    <p:sldId id="987" r:id="rId333"/>
    <p:sldId id="623" r:id="rId334"/>
    <p:sldId id="1035" r:id="rId335"/>
    <p:sldId id="1376" r:id="rId336"/>
    <p:sldId id="1196" r:id="rId337"/>
    <p:sldId id="990" r:id="rId338"/>
    <p:sldId id="991" r:id="rId339"/>
    <p:sldId id="1224" r:id="rId340"/>
    <p:sldId id="627" r:id="rId341"/>
    <p:sldId id="628" r:id="rId342"/>
    <p:sldId id="1036" r:id="rId343"/>
    <p:sldId id="626" r:id="rId344"/>
    <p:sldId id="992" r:id="rId345"/>
    <p:sldId id="1037" r:id="rId346"/>
    <p:sldId id="629" r:id="rId347"/>
    <p:sldId id="1274" r:id="rId348"/>
    <p:sldId id="1038" r:id="rId349"/>
    <p:sldId id="630" r:id="rId350"/>
    <p:sldId id="1039" r:id="rId351"/>
    <p:sldId id="1082" r:id="rId352"/>
    <p:sldId id="1197" r:id="rId353"/>
    <p:sldId id="818" r:id="rId354"/>
    <p:sldId id="1199" r:id="rId355"/>
    <p:sldId id="1081" r:id="rId356"/>
    <p:sldId id="631" r:id="rId357"/>
    <p:sldId id="993" r:id="rId358"/>
    <p:sldId id="1083" r:id="rId359"/>
    <p:sldId id="1198" r:id="rId360"/>
    <p:sldId id="913" r:id="rId361"/>
    <p:sldId id="1200" r:id="rId362"/>
    <p:sldId id="1085" r:id="rId363"/>
    <p:sldId id="1201" r:id="rId364"/>
    <p:sldId id="994" r:id="rId365"/>
    <p:sldId id="1272" r:id="rId366"/>
    <p:sldId id="1084" r:id="rId367"/>
    <p:sldId id="751" r:id="rId368"/>
    <p:sldId id="352" r:id="rId369"/>
    <p:sldId id="1275" r:id="rId370"/>
    <p:sldId id="633" r:id="rId371"/>
    <p:sldId id="521" r:id="rId372"/>
    <p:sldId id="1337" r:id="rId373"/>
    <p:sldId id="1160" r:id="rId374"/>
    <p:sldId id="1338" r:id="rId375"/>
    <p:sldId id="1339" r:id="rId376"/>
    <p:sldId id="1352" r:id="rId377"/>
    <p:sldId id="1340" r:id="rId378"/>
    <p:sldId id="368" r:id="rId379"/>
    <p:sldId id="636" r:id="rId380"/>
    <p:sldId id="663" r:id="rId381"/>
    <p:sldId id="664" r:id="rId382"/>
    <p:sldId id="637" r:id="rId383"/>
    <p:sldId id="638" r:id="rId384"/>
    <p:sldId id="712" r:id="rId385"/>
    <p:sldId id="713" r:id="rId386"/>
    <p:sldId id="714" r:id="rId387"/>
    <p:sldId id="1126" r:id="rId388"/>
    <p:sldId id="379" r:id="rId389"/>
    <p:sldId id="953" r:id="rId390"/>
    <p:sldId id="373" r:id="rId391"/>
    <p:sldId id="1018" r:id="rId392"/>
    <p:sldId id="1019" r:id="rId393"/>
    <p:sldId id="1020" r:id="rId394"/>
    <p:sldId id="643" r:id="rId395"/>
    <p:sldId id="375" r:id="rId396"/>
    <p:sldId id="847" r:id="rId397"/>
    <p:sldId id="848" r:id="rId398"/>
    <p:sldId id="640" r:id="rId399"/>
    <p:sldId id="641" r:id="rId400"/>
    <p:sldId id="648" r:id="rId401"/>
    <p:sldId id="649" r:id="rId402"/>
    <p:sldId id="650" r:id="rId403"/>
    <p:sldId id="651" r:id="rId404"/>
    <p:sldId id="652" r:id="rId405"/>
    <p:sldId id="653" r:id="rId406"/>
    <p:sldId id="386" r:id="rId407"/>
    <p:sldId id="654" r:id="rId408"/>
    <p:sldId id="655" r:id="rId409"/>
    <p:sldId id="656" r:id="rId410"/>
    <p:sldId id="397" r:id="rId411"/>
    <p:sldId id="657" r:id="rId412"/>
    <p:sldId id="1273" r:id="rId413"/>
    <p:sldId id="658" r:id="rId414"/>
    <p:sldId id="659" r:id="rId415"/>
    <p:sldId id="1072" r:id="rId416"/>
    <p:sldId id="285" r:id="rId417"/>
    <p:sldId id="286" r:id="rId418"/>
    <p:sldId id="1287" r:id="rId419"/>
    <p:sldId id="290" r:id="rId420"/>
    <p:sldId id="291" r:id="rId421"/>
    <p:sldId id="829" r:id="rId422"/>
    <p:sldId id="830" r:id="rId423"/>
    <p:sldId id="683" r:id="rId424"/>
    <p:sldId id="684" r:id="rId425"/>
    <p:sldId id="682" r:id="rId426"/>
    <p:sldId id="860" r:id="rId427"/>
    <p:sldId id="671" r:id="rId428"/>
    <p:sldId id="672" r:id="rId429"/>
    <p:sldId id="673" r:id="rId430"/>
    <p:sldId id="674" r:id="rId431"/>
    <p:sldId id="1358" r:id="rId432"/>
    <p:sldId id="360" r:id="rId433"/>
    <p:sldId id="801" r:id="rId434"/>
    <p:sldId id="1262" r:id="rId435"/>
    <p:sldId id="362" r:id="rId436"/>
    <p:sldId id="1148" r:id="rId437"/>
    <p:sldId id="1149" r:id="rId438"/>
    <p:sldId id="1288" r:id="rId439"/>
    <p:sldId id="851" r:id="rId440"/>
    <p:sldId id="331" r:id="rId441"/>
    <p:sldId id="1205" r:id="rId442"/>
    <p:sldId id="914" r:id="rId443"/>
    <p:sldId id="852" r:id="rId444"/>
    <p:sldId id="1245" r:id="rId445"/>
    <p:sldId id="1156" r:id="rId446"/>
    <p:sldId id="1244" r:id="rId447"/>
    <p:sldId id="1285" r:id="rId448"/>
    <p:sldId id="1159" r:id="rId449"/>
    <p:sldId id="686" r:id="rId450"/>
    <p:sldId id="1207" r:id="rId451"/>
    <p:sldId id="1356" r:id="rId452"/>
    <p:sldId id="1357" r:id="rId453"/>
    <p:sldId id="302" r:id="rId454"/>
    <p:sldId id="1130" r:id="rId455"/>
    <p:sldId id="1203" r:id="rId456"/>
    <p:sldId id="1263" r:id="rId457"/>
    <p:sldId id="1265" r:id="rId458"/>
    <p:sldId id="305" r:id="rId459"/>
    <p:sldId id="1266" r:id="rId460"/>
    <p:sldId id="306" r:id="rId461"/>
    <p:sldId id="308" r:id="rId462"/>
    <p:sldId id="1131" r:id="rId463"/>
    <p:sldId id="1267" r:id="rId464"/>
    <p:sldId id="1132" r:id="rId465"/>
    <p:sldId id="1268" r:id="rId466"/>
    <p:sldId id="1133" r:id="rId467"/>
    <p:sldId id="313" r:id="rId468"/>
    <p:sldId id="1204" r:id="rId469"/>
    <p:sldId id="1134" r:id="rId470"/>
    <p:sldId id="1242" r:id="rId471"/>
    <p:sldId id="1289" r:id="rId472"/>
    <p:sldId id="1135" r:id="rId473"/>
    <p:sldId id="1136" r:id="rId474"/>
    <p:sldId id="1209" r:id="rId475"/>
    <p:sldId id="1269" r:id="rId476"/>
    <p:sldId id="1137" r:id="rId477"/>
    <p:sldId id="1270" r:id="rId478"/>
    <p:sldId id="1138" r:id="rId479"/>
    <p:sldId id="1139" r:id="rId480"/>
    <p:sldId id="1140" r:id="rId481"/>
    <p:sldId id="1078" r:id="rId482"/>
    <p:sldId id="1141" r:id="rId483"/>
    <p:sldId id="1142" r:id="rId484"/>
    <p:sldId id="1143" r:id="rId485"/>
    <p:sldId id="1154" r:id="rId486"/>
    <p:sldId id="1144" r:id="rId487"/>
    <p:sldId id="1155" r:id="rId488"/>
    <p:sldId id="1145" r:id="rId489"/>
    <p:sldId id="1146" r:id="rId490"/>
    <p:sldId id="1147" r:id="rId491"/>
    <p:sldId id="1061" r:id="rId492"/>
    <p:sldId id="1062" r:id="rId493"/>
    <p:sldId id="1063" r:id="rId494"/>
    <p:sldId id="1253" r:id="rId495"/>
    <p:sldId id="1254" r:id="rId496"/>
    <p:sldId id="1255" r:id="rId497"/>
    <p:sldId id="1256" r:id="rId498"/>
    <p:sldId id="1257" r:id="rId499"/>
    <p:sldId id="1258" r:id="rId500"/>
    <p:sldId id="1259" r:id="rId501"/>
    <p:sldId id="1260" r:id="rId502"/>
    <p:sldId id="1261" r:id="rId503"/>
    <p:sldId id="1170" r:id="rId504"/>
    <p:sldId id="1064" r:id="rId505"/>
    <p:sldId id="1065" r:id="rId506"/>
    <p:sldId id="342" r:id="rId507"/>
    <p:sldId id="1067" r:id="rId508"/>
    <p:sldId id="1343" r:id="rId509"/>
    <p:sldId id="1068" r:id="rId510"/>
    <p:sldId id="727" r:id="rId511"/>
    <p:sldId id="728" r:id="rId512"/>
    <p:sldId id="781" r:id="rId513"/>
    <p:sldId id="1007" r:id="rId514"/>
    <p:sldId id="730" r:id="rId515"/>
    <p:sldId id="1264" r:id="rId516"/>
    <p:sldId id="1157" r:id="rId517"/>
    <p:sldId id="1158" r:id="rId518"/>
    <p:sldId id="775" r:id="rId519"/>
    <p:sldId id="354" r:id="rId520"/>
    <p:sldId id="735" r:id="rId521"/>
    <p:sldId id="738" r:id="rId522"/>
    <p:sldId id="774" r:id="rId523"/>
    <p:sldId id="737" r:id="rId524"/>
    <p:sldId id="740" r:id="rId525"/>
    <p:sldId id="968" r:id="rId526"/>
    <p:sldId id="969" r:id="rId527"/>
    <p:sldId id="1045" r:id="rId528"/>
    <p:sldId id="1382" r:id="rId529"/>
    <p:sldId id="986" r:id="rId530"/>
    <p:sldId id="427" r:id="rId531"/>
    <p:sldId id="688" r:id="rId532"/>
    <p:sldId id="689" r:id="rId533"/>
    <p:sldId id="731" r:id="rId534"/>
    <p:sldId id="732" r:id="rId535"/>
    <p:sldId id="758" r:id="rId536"/>
    <p:sldId id="759" r:id="rId537"/>
    <p:sldId id="916" r:id="rId538"/>
    <p:sldId id="917" r:id="rId539"/>
    <p:sldId id="840" r:id="rId540"/>
    <p:sldId id="841" r:id="rId541"/>
    <p:sldId id="939" r:id="rId542"/>
    <p:sldId id="766" r:id="rId543"/>
    <p:sldId id="767" r:id="rId544"/>
    <p:sldId id="776" r:id="rId545"/>
    <p:sldId id="752" r:id="rId546"/>
    <p:sldId id="753" r:id="rId547"/>
    <p:sldId id="764" r:id="rId548"/>
    <p:sldId id="765" r:id="rId549"/>
    <p:sldId id="874" r:id="rId550"/>
    <p:sldId id="946" r:id="rId551"/>
    <p:sldId id="777" r:id="rId552"/>
    <p:sldId id="762" r:id="rId553"/>
    <p:sldId id="763" r:id="rId554"/>
    <p:sldId id="769" r:id="rId555"/>
    <p:sldId id="770" r:id="rId556"/>
    <p:sldId id="873" r:id="rId557"/>
    <p:sldId id="875" r:id="rId558"/>
    <p:sldId id="1069" r:id="rId559"/>
    <p:sldId id="943" r:id="rId560"/>
    <p:sldId id="755" r:id="rId561"/>
    <p:sldId id="754" r:id="rId562"/>
    <p:sldId id="670" r:id="rId563"/>
    <p:sldId id="1347" r:id="rId564"/>
    <p:sldId id="952" r:id="rId565"/>
    <p:sldId id="768" r:id="rId566"/>
    <p:sldId id="1348" r:id="rId567"/>
    <p:sldId id="1349" r:id="rId568"/>
    <p:sldId id="1350" r:id="rId569"/>
    <p:sldId id="761" r:id="rId570"/>
    <p:sldId id="861" r:id="rId571"/>
    <p:sldId id="862" r:id="rId572"/>
    <p:sldId id="756" r:id="rId573"/>
    <p:sldId id="771" r:id="rId574"/>
    <p:sldId id="876" r:id="rId575"/>
    <p:sldId id="778" r:id="rId576"/>
    <p:sldId id="779" r:id="rId577"/>
    <p:sldId id="834" r:id="rId578"/>
    <p:sldId id="780" r:id="rId579"/>
    <p:sldId id="833" r:id="rId580"/>
    <p:sldId id="783" r:id="rId581"/>
    <p:sldId id="880" r:id="rId582"/>
    <p:sldId id="881" r:id="rId583"/>
    <p:sldId id="879" r:id="rId584"/>
    <p:sldId id="866" r:id="rId585"/>
    <p:sldId id="878" r:id="rId586"/>
    <p:sldId id="867" r:id="rId587"/>
    <p:sldId id="868" r:id="rId588"/>
    <p:sldId id="870" r:id="rId589"/>
    <p:sldId id="1241" r:id="rId590"/>
    <p:sldId id="869" r:id="rId591"/>
    <p:sldId id="1341" r:id="rId592"/>
    <p:sldId id="1342" r:id="rId593"/>
    <p:sldId id="1367" r:id="rId594"/>
    <p:sldId id="1377" r:id="rId595"/>
    <p:sldId id="1379" r:id="rId596"/>
    <p:sldId id="1378" r:id="rId597"/>
    <p:sldId id="1368" r:id="rId598"/>
    <p:sldId id="1369" r:id="rId599"/>
    <p:sldId id="1380" r:id="rId600"/>
    <p:sldId id="1381" r:id="rId601"/>
    <p:sldId id="1370" r:id="rId602"/>
    <p:sldId id="1371" r:id="rId603"/>
    <p:sldId id="1372" r:id="rId604"/>
    <p:sldId id="1373" r:id="rId605"/>
    <p:sldId id="1374" r:id="rId606"/>
    <p:sldId id="1375" r:id="rId607"/>
    <p:sldId id="1033" r:id="rId608"/>
    <p:sldId id="1021" r:id="rId609"/>
    <p:sldId id="1022" r:id="rId610"/>
    <p:sldId id="1023" r:id="rId611"/>
    <p:sldId id="1024" r:id="rId612"/>
    <p:sldId id="1025" r:id="rId613"/>
    <p:sldId id="1027" r:id="rId614"/>
    <p:sldId id="1028" r:id="rId615"/>
    <p:sldId id="1029" r:id="rId616"/>
    <p:sldId id="1030" r:id="rId617"/>
    <p:sldId id="1032" r:id="rId618"/>
    <p:sldId id="1031" r:id="rId619"/>
    <p:sldId id="885" r:id="rId620"/>
    <p:sldId id="1074" r:id="rId621"/>
    <p:sldId id="976" r:id="rId622"/>
    <p:sldId id="933" r:id="rId623"/>
    <p:sldId id="954" r:id="rId624"/>
    <p:sldId id="788" r:id="rId625"/>
    <p:sldId id="988" r:id="rId626"/>
    <p:sldId id="1026" r:id="rId627"/>
    <p:sldId id="1106" r:id="rId628"/>
    <p:sldId id="858" r:id="rId6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B1383"/>
    <a:srgbClr val="F5F7AF"/>
    <a:srgbClr val="FFFDF3"/>
    <a:srgbClr val="D8F6CE"/>
    <a:srgbClr val="FEFAE8"/>
    <a:srgbClr val="FEF9E2"/>
    <a:srgbClr val="FFFFFF"/>
    <a:srgbClr val="FCF2E0"/>
    <a:srgbClr val="FDF7ED"/>
    <a:srgbClr val="F1FCE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588" autoAdjust="0"/>
    <p:restoredTop sz="94394" autoAdjust="0"/>
  </p:normalViewPr>
  <p:slideViewPr>
    <p:cSldViewPr>
      <p:cViewPr varScale="1">
        <p:scale>
          <a:sx n="70" d="100"/>
          <a:sy n="70" d="100"/>
        </p:scale>
        <p:origin x="636" y="90"/>
      </p:cViewPr>
      <p:guideLst>
        <p:guide orient="horz" pos="2160"/>
        <p:guide pos="384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690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629" Type="http://schemas.openxmlformats.org/officeDocument/2006/relationships/slide" Target="slides/slide628.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620" Type="http://schemas.openxmlformats.org/officeDocument/2006/relationships/slide" Target="slides/slide619.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631" Type="http://schemas.openxmlformats.org/officeDocument/2006/relationships/commentAuthors" Target="commentAuthors.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600" Type="http://schemas.openxmlformats.org/officeDocument/2006/relationships/slide" Target="slides/slide599.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611" Type="http://schemas.openxmlformats.org/officeDocument/2006/relationships/slide" Target="slides/slide610.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633" Type="http://schemas.openxmlformats.org/officeDocument/2006/relationships/viewProps" Target="viewProps.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slide" Target="slides/slide612.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624" Type="http://schemas.openxmlformats.org/officeDocument/2006/relationships/slide" Target="slides/slide623.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635" Type="http://schemas.openxmlformats.org/officeDocument/2006/relationships/tableStyles" Target="tableStyles.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492" Type="http://schemas.openxmlformats.org/officeDocument/2006/relationships/slide" Target="slides/slide491.xml"/><Relationship Id="rId527" Type="http://schemas.openxmlformats.org/officeDocument/2006/relationships/slide" Target="slides/slide526.xml"/><Relationship Id="rId548" Type="http://schemas.openxmlformats.org/officeDocument/2006/relationships/slide" Target="slides/slide547.xml"/><Relationship Id="rId569" Type="http://schemas.openxmlformats.org/officeDocument/2006/relationships/slide" Target="slides/slide568.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373" Type="http://schemas.openxmlformats.org/officeDocument/2006/relationships/slide" Target="slides/slide372.xml"/><Relationship Id="rId394" Type="http://schemas.openxmlformats.org/officeDocument/2006/relationships/slide" Target="slides/slide393.xml"/><Relationship Id="rId408" Type="http://schemas.openxmlformats.org/officeDocument/2006/relationships/slide" Target="slides/slide407.xml"/><Relationship Id="rId429" Type="http://schemas.openxmlformats.org/officeDocument/2006/relationships/slide" Target="slides/slide428.xml"/><Relationship Id="rId580" Type="http://schemas.openxmlformats.org/officeDocument/2006/relationships/slide" Target="slides/slide579.xml"/><Relationship Id="rId615" Type="http://schemas.openxmlformats.org/officeDocument/2006/relationships/slide" Target="slides/slide614.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440" Type="http://schemas.openxmlformats.org/officeDocument/2006/relationships/slide" Target="slides/slide439.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461" Type="http://schemas.openxmlformats.org/officeDocument/2006/relationships/slide" Target="slides/slide460.xml"/><Relationship Id="rId482" Type="http://schemas.openxmlformats.org/officeDocument/2006/relationships/slide" Target="slides/slide481.xml"/><Relationship Id="rId517" Type="http://schemas.openxmlformats.org/officeDocument/2006/relationships/slide" Target="slides/slide516.xml"/><Relationship Id="rId538" Type="http://schemas.openxmlformats.org/officeDocument/2006/relationships/slide" Target="slides/slide537.xml"/><Relationship Id="rId559" Type="http://schemas.openxmlformats.org/officeDocument/2006/relationships/slide" Target="slides/slide558.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570" Type="http://schemas.openxmlformats.org/officeDocument/2006/relationships/slide" Target="slides/slide569.xml"/><Relationship Id="rId591" Type="http://schemas.openxmlformats.org/officeDocument/2006/relationships/slide" Target="slides/slide590.xml"/><Relationship Id="rId605" Type="http://schemas.openxmlformats.org/officeDocument/2006/relationships/slide" Target="slides/slide604.xml"/><Relationship Id="rId626" Type="http://schemas.openxmlformats.org/officeDocument/2006/relationships/slide" Target="slides/slide625.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28" Type="http://schemas.openxmlformats.org/officeDocument/2006/relationships/slide" Target="slides/slide527.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581" Type="http://schemas.openxmlformats.org/officeDocument/2006/relationships/slide" Target="slides/slide58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616" Type="http://schemas.openxmlformats.org/officeDocument/2006/relationships/slide" Target="slides/slide615.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slide" Target="slides/slide570.xml"/><Relationship Id="rId592" Type="http://schemas.openxmlformats.org/officeDocument/2006/relationships/slide" Target="slides/slide591.xml"/><Relationship Id="rId606" Type="http://schemas.openxmlformats.org/officeDocument/2006/relationships/slide" Target="slides/slide605.xml"/><Relationship Id="rId627" Type="http://schemas.openxmlformats.org/officeDocument/2006/relationships/slide" Target="slides/slide626.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582" Type="http://schemas.openxmlformats.org/officeDocument/2006/relationships/slide" Target="slides/slide581.xml"/><Relationship Id="rId617" Type="http://schemas.openxmlformats.org/officeDocument/2006/relationships/slide" Target="slides/slide616.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593" Type="http://schemas.openxmlformats.org/officeDocument/2006/relationships/slide" Target="slides/slide592.xml"/><Relationship Id="rId607" Type="http://schemas.openxmlformats.org/officeDocument/2006/relationships/slide" Target="slides/slide606.xml"/><Relationship Id="rId628" Type="http://schemas.openxmlformats.org/officeDocument/2006/relationships/slide" Target="slides/slide627.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slide" Target="slides/slide582.xml"/><Relationship Id="rId618" Type="http://schemas.openxmlformats.org/officeDocument/2006/relationships/slide" Target="slides/slide617.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notesMaster" Target="notesMasters/notesMaster1.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presProps" Target="presProps.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theme" Target="theme/theme1.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05-05-2021</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5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5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5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6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6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7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7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8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8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6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8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260</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261</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321</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332</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341</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343</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344</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371</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428</a:t>
            </a:fld>
            <a:endParaRPr lang="en-IN"/>
          </a:p>
        </p:txBody>
      </p:sp>
    </p:spTree>
    <p:extLst>
      <p:ext uri="{BB962C8B-B14F-4D97-AF65-F5344CB8AC3E}">
        <p14:creationId xmlns:p14="http://schemas.microsoft.com/office/powerpoint/2010/main" val="28886551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441</a:t>
            </a:fld>
            <a:endParaRPr lang="en-IN"/>
          </a:p>
        </p:txBody>
      </p:sp>
    </p:spTree>
    <p:extLst>
      <p:ext uri="{BB962C8B-B14F-4D97-AF65-F5344CB8AC3E}">
        <p14:creationId xmlns:p14="http://schemas.microsoft.com/office/powerpoint/2010/main" val="1994354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89</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453</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457</a:t>
            </a:fld>
            <a:endParaRPr lang="en-IN"/>
          </a:p>
        </p:txBody>
      </p:sp>
    </p:spTree>
    <p:extLst>
      <p:ext uri="{BB962C8B-B14F-4D97-AF65-F5344CB8AC3E}">
        <p14:creationId xmlns:p14="http://schemas.microsoft.com/office/powerpoint/2010/main" val="26196492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459</a:t>
            </a:fld>
            <a:endParaRPr lang="en-IN"/>
          </a:p>
        </p:txBody>
      </p:sp>
    </p:spTree>
    <p:extLst>
      <p:ext uri="{BB962C8B-B14F-4D97-AF65-F5344CB8AC3E}">
        <p14:creationId xmlns:p14="http://schemas.microsoft.com/office/powerpoint/2010/main" val="13746174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463</a:t>
            </a:fld>
            <a:endParaRPr lang="en-IN"/>
          </a:p>
        </p:txBody>
      </p:sp>
    </p:spTree>
    <p:extLst>
      <p:ext uri="{BB962C8B-B14F-4D97-AF65-F5344CB8AC3E}">
        <p14:creationId xmlns:p14="http://schemas.microsoft.com/office/powerpoint/2010/main" val="19980749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465</a:t>
            </a:fld>
            <a:endParaRPr lang="en-IN"/>
          </a:p>
        </p:txBody>
      </p:sp>
    </p:spTree>
    <p:extLst>
      <p:ext uri="{BB962C8B-B14F-4D97-AF65-F5344CB8AC3E}">
        <p14:creationId xmlns:p14="http://schemas.microsoft.com/office/powerpoint/2010/main" val="25740662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473</a:t>
            </a:fld>
            <a:endParaRPr lang="en-US"/>
          </a:p>
        </p:txBody>
      </p:sp>
    </p:spTree>
    <p:extLst>
      <p:ext uri="{BB962C8B-B14F-4D97-AF65-F5344CB8AC3E}">
        <p14:creationId xmlns:p14="http://schemas.microsoft.com/office/powerpoint/2010/main" val="365973057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475</a:t>
            </a:fld>
            <a:endParaRPr lang="en-IN"/>
          </a:p>
        </p:txBody>
      </p:sp>
    </p:spTree>
    <p:extLst>
      <p:ext uri="{BB962C8B-B14F-4D97-AF65-F5344CB8AC3E}">
        <p14:creationId xmlns:p14="http://schemas.microsoft.com/office/powerpoint/2010/main" val="294423959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477</a:t>
            </a:fld>
            <a:endParaRPr lang="en-IN"/>
          </a:p>
        </p:txBody>
      </p:sp>
    </p:spTree>
    <p:extLst>
      <p:ext uri="{BB962C8B-B14F-4D97-AF65-F5344CB8AC3E}">
        <p14:creationId xmlns:p14="http://schemas.microsoft.com/office/powerpoint/2010/main" val="112639860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485</a:t>
            </a:fld>
            <a:endParaRPr lang="en-IN"/>
          </a:p>
        </p:txBody>
      </p:sp>
    </p:spTree>
    <p:extLst>
      <p:ext uri="{BB962C8B-B14F-4D97-AF65-F5344CB8AC3E}">
        <p14:creationId xmlns:p14="http://schemas.microsoft.com/office/powerpoint/2010/main" val="260509112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487</a:t>
            </a:fld>
            <a:endParaRPr lang="en-IN"/>
          </a:p>
        </p:txBody>
      </p:sp>
    </p:spTree>
    <p:extLst>
      <p:ext uri="{BB962C8B-B14F-4D97-AF65-F5344CB8AC3E}">
        <p14:creationId xmlns:p14="http://schemas.microsoft.com/office/powerpoint/2010/main" val="18649649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177</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568</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583</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206</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231</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256</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257</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258</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259</a:t>
            </a:fld>
            <a:endParaRPr lang="en-IN"/>
          </a:p>
        </p:txBody>
      </p:sp>
    </p:spTree>
    <p:extLst>
      <p:ext uri="{BB962C8B-B14F-4D97-AF65-F5344CB8AC3E}">
        <p14:creationId xmlns:p14="http://schemas.microsoft.com/office/powerpoint/2010/main" val="41161501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5/5/2021</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5/5/2021</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5/5/2021</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5/5/2021</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5.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 Id="rId9" Type="http://schemas.openxmlformats.org/officeDocument/2006/relationships/image" Target="../media/image65.png"/></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 Id="rId4" Type="http://schemas.openxmlformats.org/officeDocument/2006/relationships/image" Target="../media/image77.png"/></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image" Target="../media/image84.png"/><Relationship Id="rId7" Type="http://schemas.openxmlformats.org/officeDocument/2006/relationships/image" Target="../media/image88.png"/><Relationship Id="rId2" Type="http://schemas.openxmlformats.org/officeDocument/2006/relationships/image" Target="../media/image83.png"/><Relationship Id="rId1" Type="http://schemas.openxmlformats.org/officeDocument/2006/relationships/slideLayout" Target="../slideLayouts/slideLayout7.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 Id="rId9" Type="http://schemas.openxmlformats.org/officeDocument/2006/relationships/image" Target="../media/image90.png"/></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jpeg"/><Relationship Id="rId1" Type="http://schemas.openxmlformats.org/officeDocument/2006/relationships/slideLayout" Target="../slideLayouts/slideLayout7.xml"/><Relationship Id="rId4" Type="http://schemas.openxmlformats.org/officeDocument/2006/relationships/image" Target="../media/image93.png"/></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2" Type="http://schemas.openxmlformats.org/officeDocument/2006/relationships/image" Target="../media/image99.jpeg"/><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7.xml"/><Relationship Id="rId4" Type="http://schemas.openxmlformats.org/officeDocument/2006/relationships/image" Target="../media/image11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7.xml"/><Relationship Id="rId4" Type="http://schemas.openxmlformats.org/officeDocument/2006/relationships/image" Target="../media/image120.png"/></Relationships>
</file>

<file path=ppt/slides/_rels/slide331.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332.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7.xml"/><Relationship Id="rId5" Type="http://schemas.openxmlformats.org/officeDocument/2006/relationships/image" Target="../media/image126.png"/><Relationship Id="rId4" Type="http://schemas.openxmlformats.org/officeDocument/2006/relationships/image" Target="../media/image125.png"/></Relationships>
</file>

<file path=ppt/slides/_rels/slide334.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7.xml"/><Relationship Id="rId6" Type="http://schemas.openxmlformats.org/officeDocument/2006/relationships/image" Target="../media/image134.png"/><Relationship Id="rId5" Type="http://schemas.openxmlformats.org/officeDocument/2006/relationships/image" Target="../media/image133.png"/><Relationship Id="rId4" Type="http://schemas.openxmlformats.org/officeDocument/2006/relationships/image" Target="../media/image13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136.png"/></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138.png"/></Relationships>
</file>

<file path=ppt/slides/_rels/slide344.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140.png"/></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7.xml"/><Relationship Id="rId4" Type="http://schemas.openxmlformats.org/officeDocument/2006/relationships/image" Target="../media/image157.png"/></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161.png"/><Relationship Id="rId5" Type="http://schemas.openxmlformats.org/officeDocument/2006/relationships/image" Target="../media/image160.png"/><Relationship Id="rId4" Type="http://schemas.openxmlformats.org/officeDocument/2006/relationships/image" Target="../media/image159.png"/></Relationships>
</file>

<file path=ppt/slides/_rels/slide372.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5" Type="http://schemas.openxmlformats.org/officeDocument/2006/relationships/image" Target="../media/image162.png"/><Relationship Id="rId4" Type="http://schemas.openxmlformats.org/officeDocument/2006/relationships/image" Target="../media/image158.png"/></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4" Type="http://schemas.openxmlformats.org/officeDocument/2006/relationships/image" Target="../media/image163.png"/></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5" Type="http://schemas.openxmlformats.org/officeDocument/2006/relationships/image" Target="../media/image165.png"/><Relationship Id="rId4" Type="http://schemas.openxmlformats.org/officeDocument/2006/relationships/image" Target="../media/image164.png"/></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image" Target="../media/image166.png"/><Relationship Id="rId1" Type="http://schemas.openxmlformats.org/officeDocument/2006/relationships/slideLayout" Target="../slideLayouts/slideLayout7.xml"/><Relationship Id="rId4" Type="http://schemas.openxmlformats.org/officeDocument/2006/relationships/image" Target="../media/image16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420.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3" Type="http://schemas.openxmlformats.org/officeDocument/2006/relationships/image" Target="../media/image172.gif"/><Relationship Id="rId2" Type="http://schemas.openxmlformats.org/officeDocument/2006/relationships/image" Target="../media/image171.gif"/><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178.png"/></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3" Type="http://schemas.openxmlformats.org/officeDocument/2006/relationships/image" Target="../media/image86.png"/><Relationship Id="rId7" Type="http://schemas.openxmlformats.org/officeDocument/2006/relationships/image" Target="../media/image90.png"/><Relationship Id="rId2" Type="http://schemas.openxmlformats.org/officeDocument/2006/relationships/image" Target="../media/image85.png"/><Relationship Id="rId1" Type="http://schemas.openxmlformats.org/officeDocument/2006/relationships/slideLayout" Target="../slideLayouts/slideLayout7.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4" Type="http://schemas.openxmlformats.org/officeDocument/2006/relationships/image" Target="../media/image186.png"/></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87.png"/><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189.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image" Target="../media/image191.png"/><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2" Type="http://schemas.openxmlformats.org/officeDocument/2006/relationships/image" Target="../media/image193.png"/><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7.xml"/><Relationship Id="rId4" Type="http://schemas.openxmlformats.org/officeDocument/2006/relationships/image" Target="../media/image26.jpeg"/></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image" Target="../media/image196.png"/><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2" Type="http://schemas.openxmlformats.org/officeDocument/2006/relationships/image" Target="../media/image198.jpeg"/><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6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444912" y="3760321"/>
            <a:ext cx="6065018" cy="587897"/>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8800" dirty="0">
                <a:solidFill>
                  <a:srgbClr val="17A889"/>
                </a:solidFill>
                <a:latin typeface="Calibri" panose="020F0502020204030204" pitchFamily="34" charset="0"/>
                <a:cs typeface="Calibri" panose="020F0502020204030204" pitchFamily="34" charset="0"/>
              </a:rPr>
              <a:t>iet</a:t>
            </a:r>
          </a:p>
        </p:txBody>
      </p:sp>
      <p:sp>
        <p:nvSpPr>
          <p:cNvPr id="6" name="Rectangle 5">
            <a:extLst>
              <a:ext uri="{FF2B5EF4-FFF2-40B4-BE49-F238E27FC236}">
                <a16:creationId xmlns:a16="http://schemas.microsoft.com/office/drawing/2014/main" id="{B8948F78-B708-4250-8816-44ACEC13C281}"/>
              </a:ext>
            </a:extLst>
          </p:cNvPr>
          <p:cNvSpPr/>
          <p:nvPr/>
        </p:nvSpPr>
        <p:spPr>
          <a:xfrm>
            <a:off x="184322" y="5517232"/>
            <a:ext cx="11675299" cy="430887"/>
          </a:xfrm>
          <a:prstGeom prst="rect">
            <a:avLst/>
          </a:prstGeom>
        </p:spPr>
        <p:txBody>
          <a:bodyPr wrap="square">
            <a:spAutoFit/>
          </a:bodyPr>
          <a:lstStyle/>
          <a:p>
            <a:r>
              <a:rPr lang="en-IN" sz="2200" dirty="0">
                <a:solidFill>
                  <a:srgbClr val="1185E5"/>
                </a:solidFill>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SQL, PL/SQL and NoSQL(MongoDB)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accent4">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accent4">
                    <a:lumMod val="50000"/>
                  </a:schemeClr>
                </a:solidFill>
              </a:rPr>
              <a:t>Which module(s) you have completed?</a:t>
            </a:r>
          </a:p>
        </p:txBody>
      </p:sp>
      <p:sp>
        <p:nvSpPr>
          <p:cNvPr id="3" name="TextBox 2">
            <a:extLst>
              <a:ext uri="{FF2B5EF4-FFF2-40B4-BE49-F238E27FC236}">
                <a16:creationId xmlns:a16="http://schemas.microsoft.com/office/drawing/2014/main" id="{685929B2-6349-4CA9-ABFF-E94AF285D846}"/>
              </a:ext>
            </a:extLst>
          </p:cNvPr>
          <p:cNvSpPr txBox="1"/>
          <p:nvPr/>
        </p:nvSpPr>
        <p:spPr>
          <a:xfrm>
            <a:off x="181341" y="4212957"/>
            <a:ext cx="8146907" cy="64633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1800" dirty="0">
                <a:solidFill>
                  <a:schemeClr val="accent6"/>
                </a:solidFill>
              </a:rPr>
              <a:t>If A and a, B and b, C and c etc. are treated in the same way then it is case-insensitive. </a:t>
            </a:r>
            <a:r>
              <a:rPr lang="en-US" sz="1800" b="1" dirty="0">
                <a:solidFill>
                  <a:schemeClr val="accent6"/>
                </a:solidFill>
              </a:rPr>
              <a:t>MySQL is case-insensitive</a:t>
            </a:r>
            <a:endParaRPr lang="en-IN" sz="1800" b="1" dirty="0">
              <a:solidFill>
                <a:schemeClr val="accent6"/>
              </a:solidFill>
            </a:endParaRPr>
          </a:p>
        </p:txBody>
      </p:sp>
      <p:pic>
        <p:nvPicPr>
          <p:cNvPr id="1026" name="Picture 2">
            <a:extLst>
              <a:ext uri="{FF2B5EF4-FFF2-40B4-BE49-F238E27FC236}">
                <a16:creationId xmlns:a16="http://schemas.microsoft.com/office/drawing/2014/main" id="{3C20C115-B85A-4196-A39A-6E5F66E282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340" y="196593"/>
            <a:ext cx="3898435" cy="10678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802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32870752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262656362"/>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1556792"/>
            <a:ext cx="11233248" cy="2469522"/>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spTree>
    <p:extLst>
      <p:ext uri="{BB962C8B-B14F-4D97-AF65-F5344CB8AC3E}">
        <p14:creationId xmlns:p14="http://schemas.microsoft.com/office/powerpoint/2010/main" val="395710160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2536168566"/>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163121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a:t>
            </a:r>
          </a:p>
        </p:txBody>
      </p:sp>
    </p:spTree>
    <p:extLst>
      <p:ext uri="{BB962C8B-B14F-4D97-AF65-F5344CB8AC3E}">
        <p14:creationId xmlns:p14="http://schemas.microsoft.com/office/powerpoint/2010/main" val="398372100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555306660"/>
              </p:ext>
            </p:extLst>
          </p:nvPr>
        </p:nvGraphicFramePr>
        <p:xfrm>
          <a:off x="408188" y="35766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yyyyyy1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yyyyyy2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Tree>
    <p:extLst>
      <p:ext uri="{BB962C8B-B14F-4D97-AF65-F5344CB8AC3E}">
        <p14:creationId xmlns:p14="http://schemas.microsoft.com/office/powerpoint/2010/main" val="39837210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8384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File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91345" y="1916832"/>
            <a:ext cx="11809308" cy="4884355"/>
            <a:chOff x="7129861" y="4077606"/>
            <a:chExt cx="11546462" cy="4884355"/>
          </a:xfrm>
        </p:grpSpPr>
        <p:sp>
          <p:nvSpPr>
            <p:cNvPr id="10" name="Rectangle 9">
              <a:extLst>
                <a:ext uri="{FF2B5EF4-FFF2-40B4-BE49-F238E27FC236}">
                  <a16:creationId xmlns:a16="http://schemas.microsoft.com/office/drawing/2014/main" id="{58639E09-8671-429F-A84D-38A2FB0A1C06}"/>
                </a:ext>
              </a:extLst>
            </p:cNvPr>
            <p:cNvSpPr/>
            <p:nvPr/>
          </p:nvSpPr>
          <p:spPr>
            <a:xfrm>
              <a:off x="7129861" y="4077606"/>
              <a:ext cx="1842669"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784749" y="4437646"/>
              <a:ext cx="2174424"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341632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
          <p:nvSpPr>
            <p:cNvPr id="18" name="TextBox 4">
              <a:extLst>
                <a:ext uri="{FF2B5EF4-FFF2-40B4-BE49-F238E27FC236}">
                  <a16:creationId xmlns:a16="http://schemas.microsoft.com/office/drawing/2014/main" id="{538D7DD9-7751-4D7E-8D6B-76F445598B88}"/>
                </a:ext>
              </a:extLst>
            </p:cNvPr>
            <p:cNvSpPr txBox="1"/>
            <p:nvPr/>
          </p:nvSpPr>
          <p:spPr>
            <a:xfrm>
              <a:off x="14217914" y="4437646"/>
              <a:ext cx="2034763"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pankaj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jerry 2000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481117F3-731C-4A41-967E-5ED359D1DA31}"/>
                </a:ext>
              </a:extLst>
            </p:cNvPr>
            <p:cNvSpPr/>
            <p:nvPr/>
          </p:nvSpPr>
          <p:spPr>
            <a:xfrm>
              <a:off x="11776608" y="4077606"/>
              <a:ext cx="1718073"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CC0FA44E-CDC5-4B02-8050-4327EEF62A7E}"/>
                </a:ext>
              </a:extLst>
            </p:cNvPr>
            <p:cNvSpPr/>
            <p:nvPr/>
          </p:nvSpPr>
          <p:spPr>
            <a:xfrm>
              <a:off x="14212447" y="4077606"/>
              <a:ext cx="1929289"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5B976251-EAA6-49A4-A18F-D70D084EF9E0}"/>
                </a:ext>
              </a:extLst>
            </p:cNvPr>
            <p:cNvSpPr/>
            <p:nvPr/>
          </p:nvSpPr>
          <p:spPr>
            <a:xfrm>
              <a:off x="16634573" y="4077606"/>
              <a:ext cx="181141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70696" y="4077606"/>
              <a:ext cx="1842670"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3979227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1191497009"/>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yyyyyy</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655058054"/>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
        <p:nvSpPr>
          <p:cNvPr id="6" name="Rectangle 5">
            <a:extLst>
              <a:ext uri="{FF2B5EF4-FFF2-40B4-BE49-F238E27FC236}">
                <a16:creationId xmlns:a16="http://schemas.microsoft.com/office/drawing/2014/main" id="{688BFC54-FB90-41FA-B095-207E4E8953DA}"/>
              </a:ext>
            </a:extLst>
          </p:cNvPr>
          <p:cNvSpPr/>
          <p:nvPr/>
        </p:nvSpPr>
        <p:spPr>
          <a:xfrm>
            <a:off x="500907" y="2996952"/>
            <a:ext cx="5739110" cy="354338"/>
          </a:xfrm>
          <a:prstGeom prst="rect">
            <a:avLst/>
          </a:prstGeom>
          <a:noFill/>
          <a:ln w="19050">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63B02448-7A31-462C-B10F-9A1215993BD2}"/>
              </a:ext>
            </a:extLst>
          </p:cNvPr>
          <p:cNvSpPr/>
          <p:nvPr/>
        </p:nvSpPr>
        <p:spPr>
          <a:xfrm>
            <a:off x="500907" y="5772111"/>
            <a:ext cx="4244087" cy="354338"/>
          </a:xfrm>
          <a:prstGeom prst="rect">
            <a:avLst/>
          </a:prstGeom>
          <a:noFill/>
          <a:ln w="19050">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43466826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Tree>
    <p:extLst>
      <p:ext uri="{BB962C8B-B14F-4D97-AF65-F5344CB8AC3E}">
        <p14:creationId xmlns:p14="http://schemas.microsoft.com/office/powerpoint/2010/main" val="84704261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third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970772" y="3140968"/>
            <a:ext cx="8178448" cy="3205068"/>
          </a:xfrm>
          <a:prstGeom prst="rect">
            <a:avLst/>
          </a:prstGeom>
          <a:noFill/>
        </p:spPr>
      </p:pic>
    </p:spTree>
    <p:extLst>
      <p:ext uri="{BB962C8B-B14F-4D97-AF65-F5344CB8AC3E}">
        <p14:creationId xmlns:p14="http://schemas.microsoft.com/office/powerpoint/2010/main" val="141578042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548680"/>
            <a:ext cx="12190413" cy="4286256"/>
          </a:xfrm>
          <a:prstGeom prst="rect">
            <a:avLst/>
          </a:prstGeom>
          <a:noFill/>
        </p:spPr>
      </p:pic>
      <p:sp>
        <p:nvSpPr>
          <p:cNvPr id="9" name="Rectangle 8">
            <a:extLst>
              <a:ext uri="{FF2B5EF4-FFF2-40B4-BE49-F238E27FC236}">
                <a16:creationId xmlns:a16="http://schemas.microsoft.com/office/drawing/2014/main" id="{21D463F1-BAAD-4732-BDD3-00C1B05E4B41}"/>
              </a:ext>
            </a:extLst>
          </p:cNvPr>
          <p:cNvSpPr/>
          <p:nvPr/>
        </p:nvSpPr>
        <p:spPr>
          <a:xfrm>
            <a:off x="227349" y="4361036"/>
            <a:ext cx="11737303" cy="218521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a:t>
            </a: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B8B08B4-D143-4B1A-87F1-5DABE6D0608E}"/>
              </a:ext>
            </a:extLst>
          </p:cNvPr>
          <p:cNvSpPr/>
          <p:nvPr/>
        </p:nvSpPr>
        <p:spPr>
          <a:xfrm>
            <a:off x="1524596" y="3"/>
            <a:ext cx="9142810" cy="8384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File System</a:t>
            </a:r>
          </a:p>
        </p:txBody>
      </p:sp>
      <p:sp>
        <p:nvSpPr>
          <p:cNvPr id="14" name="TextBox 13">
            <a:extLst>
              <a:ext uri="{FF2B5EF4-FFF2-40B4-BE49-F238E27FC236}">
                <a16:creationId xmlns:a16="http://schemas.microsoft.com/office/drawing/2014/main" id="{C3B22D99-4A36-47B2-8903-58F427E1A124}"/>
              </a:ext>
            </a:extLst>
          </p:cNvPr>
          <p:cNvSpPr txBox="1"/>
          <p:nvPr/>
        </p:nvSpPr>
        <p:spPr>
          <a:xfrm>
            <a:off x="119336" y="44624"/>
            <a:ext cx="8136904" cy="1524007"/>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Create/Open an existing file with attributes as ("a" or "a+" or "w" or "w++") (</a:t>
            </a:r>
            <a:r>
              <a:rPr lang="en-IN" sz="1600" b="1" dirty="0">
                <a:latin typeface="Arial" panose="020B0604020202020204" pitchFamily="34" charset="0"/>
                <a:cs typeface="Arial" panose="020B0604020202020204" pitchFamily="34" charset="0"/>
              </a:rPr>
              <a:t>fopen</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Reading from file (</a:t>
            </a:r>
            <a:r>
              <a:rPr lang="en-IN" sz="1600" b="1" dirty="0">
                <a:latin typeface="Arial" panose="020B0604020202020204" pitchFamily="34" charset="0"/>
                <a:cs typeface="Arial" panose="020B0604020202020204" pitchFamily="34" charset="0"/>
              </a:rPr>
              <a:t>fscanf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fgets</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Writing to a file (</a:t>
            </a:r>
            <a:r>
              <a:rPr lang="en-IN" sz="1600" b="1" dirty="0">
                <a:latin typeface="Arial" panose="020B0604020202020204" pitchFamily="34" charset="0"/>
                <a:cs typeface="Arial" panose="020B0604020202020204" pitchFamily="34" charset="0"/>
              </a:rPr>
              <a:t>fprintf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fputs</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Closing a file (</a:t>
            </a:r>
            <a:r>
              <a:rPr lang="en-IN" sz="1600" b="1" dirty="0">
                <a:latin typeface="Arial" panose="020B0604020202020204" pitchFamily="34" charset="0"/>
                <a:cs typeface="Arial" panose="020B0604020202020204" pitchFamily="34" charset="0"/>
              </a:rPr>
              <a:t>fclose</a:t>
            </a:r>
            <a:r>
              <a:rPr lang="en-IN" sz="1600" dirty="0">
                <a:latin typeface="Arial" panose="020B0604020202020204" pitchFamily="34" charset="0"/>
                <a:cs typeface="Arial" panose="020B0604020202020204" pitchFamily="34" charset="0"/>
              </a:rPr>
              <a:t>)</a:t>
            </a:r>
          </a:p>
        </p:txBody>
      </p:sp>
      <p:grpSp>
        <p:nvGrpSpPr>
          <p:cNvPr id="9" name="Group 8">
            <a:extLst>
              <a:ext uri="{FF2B5EF4-FFF2-40B4-BE49-F238E27FC236}">
                <a16:creationId xmlns:a16="http://schemas.microsoft.com/office/drawing/2014/main" id="{11DA3492-B623-47C3-8A77-B29121C090C4}"/>
              </a:ext>
            </a:extLst>
          </p:cNvPr>
          <p:cNvGrpSpPr/>
          <p:nvPr/>
        </p:nvGrpSpPr>
        <p:grpSpPr>
          <a:xfrm>
            <a:off x="335360" y="1675831"/>
            <a:ext cx="11737304" cy="4921521"/>
            <a:chOff x="335360" y="1951673"/>
            <a:chExt cx="11737304" cy="4921521"/>
          </a:xfrm>
        </p:grpSpPr>
        <p:grpSp>
          <p:nvGrpSpPr>
            <p:cNvPr id="8" name="Group 7">
              <a:extLst>
                <a:ext uri="{FF2B5EF4-FFF2-40B4-BE49-F238E27FC236}">
                  <a16:creationId xmlns:a16="http://schemas.microsoft.com/office/drawing/2014/main" id="{17590DE7-B8F0-48FA-A000-06433E0502ED}"/>
                </a:ext>
              </a:extLst>
            </p:cNvPr>
            <p:cNvGrpSpPr/>
            <p:nvPr/>
          </p:nvGrpSpPr>
          <p:grpSpPr>
            <a:xfrm>
              <a:off x="335360" y="1951673"/>
              <a:ext cx="11737304" cy="4884353"/>
              <a:chOff x="335360" y="1988841"/>
              <a:chExt cx="11737304" cy="4884353"/>
            </a:xfrm>
          </p:grpSpPr>
          <p:grpSp>
            <p:nvGrpSpPr>
              <p:cNvPr id="6" name="Group 5">
                <a:extLst>
                  <a:ext uri="{FF2B5EF4-FFF2-40B4-BE49-F238E27FC236}">
                    <a16:creationId xmlns:a16="http://schemas.microsoft.com/office/drawing/2014/main" id="{37CE413B-9258-43B6-A842-0406948CFBBC}"/>
                  </a:ext>
                </a:extLst>
              </p:cNvPr>
              <p:cNvGrpSpPr/>
              <p:nvPr/>
            </p:nvGrpSpPr>
            <p:grpSpPr>
              <a:xfrm>
                <a:off x="335360" y="1988841"/>
                <a:ext cx="11737304" cy="1342182"/>
                <a:chOff x="191343" y="2492896"/>
                <a:chExt cx="11737304" cy="1153719"/>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52935"/>
                  <a:ext cx="1808524" cy="79368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3" name="Rectangle 2">
                  <a:extLst>
                    <a:ext uri="{FF2B5EF4-FFF2-40B4-BE49-F238E27FC236}">
                      <a16:creationId xmlns:a16="http://schemas.microsoft.com/office/drawing/2014/main" id="{98CA5CA5-4DD7-4F07-9667-0F9D4CE1A7DF}"/>
                    </a:ext>
                  </a:extLst>
                </p:cNvPr>
                <p:cNvSpPr/>
                <p:nvPr/>
              </p:nvSpPr>
              <p:spPr>
                <a:xfrm>
                  <a:off x="2423591" y="2492896"/>
                  <a:ext cx="194421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File attributes</a:t>
                  </a:r>
                  <a:endParaRPr lang="en-IN" dirty="0">
                    <a:solidFill>
                      <a:srgbClr val="00B0F0"/>
                    </a:solidFill>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10A437FF-8647-425E-8FD8-5D7B9C968DD0}"/>
                    </a:ext>
                  </a:extLst>
                </p:cNvPr>
                <p:cNvSpPr/>
                <p:nvPr/>
              </p:nvSpPr>
              <p:spPr>
                <a:xfrm>
                  <a:off x="191343" y="2492896"/>
                  <a:ext cx="230425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a:t>
                  </a:r>
                  <a:endParaRPr lang="en-IN" dirty="0">
                    <a:solidFill>
                      <a:srgbClr val="00B0F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86C9DE47-F852-4AFB-9BE2-68D7EB386403}"/>
                    </a:ext>
                  </a:extLst>
                </p:cNvPr>
                <p:cNvSpPr/>
                <p:nvPr/>
              </p:nvSpPr>
              <p:spPr>
                <a:xfrm>
                  <a:off x="9624391" y="2492896"/>
                  <a:ext cx="230425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emp_no, emp_name</a:t>
                  </a:r>
                  <a:endParaRPr lang="en-IN" dirty="0">
                    <a:solidFill>
                      <a:srgbClr val="00B0F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295799" y="2492896"/>
                  <a:ext cx="1927978"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File </a:t>
                  </a:r>
                  <a:r>
                    <a:rPr lang="en-IN" dirty="0">
                      <a:solidFill>
                        <a:srgbClr val="00B0F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6456039" y="2492896"/>
                  <a:ext cx="294441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 ID&gt;1000</a:t>
                  </a:r>
                  <a:endParaRPr lang="en-IN" dirty="0">
                    <a:solidFill>
                      <a:srgbClr val="00B0F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295800" y="2348879"/>
                <a:ext cx="2376264"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sp>
            <p:nvSpPr>
              <p:cNvPr id="19" name="TextBox 4">
                <a:extLst>
                  <a:ext uri="{FF2B5EF4-FFF2-40B4-BE49-F238E27FC236}">
                    <a16:creationId xmlns:a16="http://schemas.microsoft.com/office/drawing/2014/main" id="{D764D521-F3F0-4C3C-8583-8E8077F752A3}"/>
                  </a:ext>
                </a:extLst>
              </p:cNvPr>
              <p:cNvSpPr txBox="1"/>
              <p:nvPr/>
            </p:nvSpPr>
            <p:spPr>
              <a:xfrm>
                <a:off x="7104112" y="2348879"/>
                <a:ext cx="2055607"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20" name="TextBox 4">
                <a:extLst>
                  <a:ext uri="{FF2B5EF4-FFF2-40B4-BE49-F238E27FC236}">
                    <a16:creationId xmlns:a16="http://schemas.microsoft.com/office/drawing/2014/main" id="{E60A92E3-15BB-4E60-9312-51A627AAABC6}"/>
                  </a:ext>
                </a:extLst>
              </p:cNvPr>
              <p:cNvSpPr txBox="1"/>
              <p:nvPr/>
            </p:nvSpPr>
            <p:spPr>
              <a:xfrm>
                <a:off x="9892732" y="2348879"/>
                <a:ext cx="2055607"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15" name="TextBox 4">
              <a:extLst>
                <a:ext uri="{FF2B5EF4-FFF2-40B4-BE49-F238E27FC236}">
                  <a16:creationId xmlns:a16="http://schemas.microsoft.com/office/drawing/2014/main" id="{45D80BBE-9609-46F1-A592-6A7C97B6465B}"/>
                </a:ext>
              </a:extLst>
            </p:cNvPr>
            <p:cNvSpPr txBox="1"/>
            <p:nvPr/>
          </p:nvSpPr>
          <p:spPr>
            <a:xfrm>
              <a:off x="376310" y="2348879"/>
              <a:ext cx="1944217" cy="4524315"/>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Tree>
    <p:extLst>
      <p:ext uri="{BB962C8B-B14F-4D97-AF65-F5344CB8AC3E}">
        <p14:creationId xmlns:p14="http://schemas.microsoft.com/office/powerpoint/2010/main" val="276815431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spTree>
    <p:extLst>
      <p:ext uri="{BB962C8B-B14F-4D97-AF65-F5344CB8AC3E}">
        <p14:creationId xmlns:p14="http://schemas.microsoft.com/office/powerpoint/2010/main" val="5620301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a:t>
            </a:r>
            <a:r>
              <a:rPr lang="en-US" sz="3200" i="1">
                <a:solidFill>
                  <a:srgbClr val="FF9900"/>
                </a:solidFill>
                <a:latin typeface="Arial" pitchFamily="34" charset="0"/>
                <a:cs typeface="Arial" pitchFamily="34" charset="0"/>
              </a:rPr>
              <a:t>Storage Structures</a:t>
            </a:r>
            <a:endParaRPr lang="en-US" sz="3200" i="1" dirty="0">
              <a:solidFill>
                <a:srgbClr val="FF9900"/>
              </a:solidFill>
              <a:latin typeface="Arial" pitchFamily="34" charset="0"/>
              <a:cs typeface="Arial" pitchFamily="34" charset="0"/>
            </a:endParaRP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377264" cy="2579039"/>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-hlocalhost -P3307 -uroot -p</a:t>
            </a:r>
          </a:p>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-h127.0.0.1 -P3307 -uroot -p db01</a:t>
            </a:r>
          </a:p>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-h192.168.100.14 -P3307 -uroot -psaleel db01</a:t>
            </a:r>
          </a:p>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--host localhost --port P3306 --user root --password=ROOT db1</a:t>
            </a:r>
          </a:p>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 host=localhost -- port=P3306 -- user=root --password=ROOT db1</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093296"/>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InnoDB</a:t>
            </a:r>
            <a:r>
              <a:rPr lang="en-IN" sz="2000" dirty="0">
                <a:solidFill>
                  <a:srgbClr val="0077AA"/>
                </a:solidFill>
                <a:latin typeface="Liberation Mono"/>
                <a:ea typeface="Times New Roman" panose="02020603050405020304" pitchFamily="18" charset="0"/>
              </a:rPr>
              <a:t>;</a:t>
            </a:r>
          </a:p>
        </p:txBody>
      </p:sp>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940768"/>
            <a:ext cx="11665296" cy="5122228"/>
          </a:xfrm>
          <a:prstGeom prst="rect">
            <a:avLst/>
          </a:prstGeom>
        </p:spPr>
      </p:pic>
    </p:spTree>
    <p:extLst>
      <p:ext uri="{BB962C8B-B14F-4D97-AF65-F5344CB8AC3E}">
        <p14:creationId xmlns:p14="http://schemas.microsoft.com/office/powerpoint/2010/main" val="127992435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828800"/>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27033800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B8B08B4-D143-4B1A-87F1-5DABE6D0608E}"/>
              </a:ext>
            </a:extLst>
          </p:cNvPr>
          <p:cNvSpPr/>
          <p:nvPr/>
        </p:nvSpPr>
        <p:spPr>
          <a:xfrm>
            <a:off x="1524596" y="3"/>
            <a:ext cx="9142810" cy="8384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File System</a:t>
            </a:r>
          </a:p>
        </p:txBody>
      </p:sp>
      <p:sp>
        <p:nvSpPr>
          <p:cNvPr id="14" name="TextBox 13">
            <a:extLst>
              <a:ext uri="{FF2B5EF4-FFF2-40B4-BE49-F238E27FC236}">
                <a16:creationId xmlns:a16="http://schemas.microsoft.com/office/drawing/2014/main" id="{C3B22D99-4A36-47B2-8903-58F427E1A124}"/>
              </a:ext>
            </a:extLst>
          </p:cNvPr>
          <p:cNvSpPr txBox="1"/>
          <p:nvPr/>
        </p:nvSpPr>
        <p:spPr>
          <a:xfrm>
            <a:off x="119336" y="44624"/>
            <a:ext cx="8136904" cy="1524007"/>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Create/Open an existing file with attributes as ("a" or "a+" or "w" or "w++") (</a:t>
            </a:r>
            <a:r>
              <a:rPr lang="en-IN" sz="1600" b="1" dirty="0">
                <a:latin typeface="Arial" panose="020B0604020202020204" pitchFamily="34" charset="0"/>
                <a:cs typeface="Arial" panose="020B0604020202020204" pitchFamily="34" charset="0"/>
              </a:rPr>
              <a:t>fopen</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Reading from file (</a:t>
            </a:r>
            <a:r>
              <a:rPr lang="en-IN" sz="1600" b="1" dirty="0">
                <a:latin typeface="Arial" panose="020B0604020202020204" pitchFamily="34" charset="0"/>
                <a:cs typeface="Arial" panose="020B0604020202020204" pitchFamily="34" charset="0"/>
              </a:rPr>
              <a:t>fscanf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fgets</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Writing to a file (</a:t>
            </a:r>
            <a:r>
              <a:rPr lang="en-IN" sz="1600" b="1" dirty="0">
                <a:latin typeface="Arial" panose="020B0604020202020204" pitchFamily="34" charset="0"/>
                <a:cs typeface="Arial" panose="020B0604020202020204" pitchFamily="34" charset="0"/>
              </a:rPr>
              <a:t>fprintf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fputs</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Closing a file (</a:t>
            </a:r>
            <a:r>
              <a:rPr lang="en-IN" sz="1600" b="1" dirty="0">
                <a:latin typeface="Arial" panose="020B0604020202020204" pitchFamily="34" charset="0"/>
                <a:cs typeface="Arial" panose="020B0604020202020204" pitchFamily="34" charset="0"/>
              </a:rPr>
              <a:t>fclose</a:t>
            </a:r>
            <a:r>
              <a:rPr lang="en-IN" sz="1600" dirty="0">
                <a:latin typeface="Arial" panose="020B0604020202020204" pitchFamily="34" charset="0"/>
                <a:cs typeface="Arial" panose="020B0604020202020204" pitchFamily="34" charset="0"/>
              </a:rPr>
              <a:t>)</a:t>
            </a:r>
          </a:p>
        </p:txBody>
      </p:sp>
      <p:grpSp>
        <p:nvGrpSpPr>
          <p:cNvPr id="9" name="Group 8">
            <a:extLst>
              <a:ext uri="{FF2B5EF4-FFF2-40B4-BE49-F238E27FC236}">
                <a16:creationId xmlns:a16="http://schemas.microsoft.com/office/drawing/2014/main" id="{11DA3492-B623-47C3-8A77-B29121C090C4}"/>
              </a:ext>
            </a:extLst>
          </p:cNvPr>
          <p:cNvGrpSpPr/>
          <p:nvPr/>
        </p:nvGrpSpPr>
        <p:grpSpPr>
          <a:xfrm>
            <a:off x="335360" y="1675831"/>
            <a:ext cx="11737304" cy="4921521"/>
            <a:chOff x="335360" y="1951673"/>
            <a:chExt cx="11737304" cy="4921521"/>
          </a:xfrm>
        </p:grpSpPr>
        <p:grpSp>
          <p:nvGrpSpPr>
            <p:cNvPr id="8" name="Group 7">
              <a:extLst>
                <a:ext uri="{FF2B5EF4-FFF2-40B4-BE49-F238E27FC236}">
                  <a16:creationId xmlns:a16="http://schemas.microsoft.com/office/drawing/2014/main" id="{17590DE7-B8F0-48FA-A000-06433E0502ED}"/>
                </a:ext>
              </a:extLst>
            </p:cNvPr>
            <p:cNvGrpSpPr/>
            <p:nvPr/>
          </p:nvGrpSpPr>
          <p:grpSpPr>
            <a:xfrm>
              <a:off x="335360" y="1951673"/>
              <a:ext cx="11737304" cy="4884353"/>
              <a:chOff x="335360" y="1988841"/>
              <a:chExt cx="11737304" cy="4884353"/>
            </a:xfrm>
          </p:grpSpPr>
          <p:grpSp>
            <p:nvGrpSpPr>
              <p:cNvPr id="6" name="Group 5">
                <a:extLst>
                  <a:ext uri="{FF2B5EF4-FFF2-40B4-BE49-F238E27FC236}">
                    <a16:creationId xmlns:a16="http://schemas.microsoft.com/office/drawing/2014/main" id="{37CE413B-9258-43B6-A842-0406948CFBBC}"/>
                  </a:ext>
                </a:extLst>
              </p:cNvPr>
              <p:cNvGrpSpPr/>
              <p:nvPr/>
            </p:nvGrpSpPr>
            <p:grpSpPr>
              <a:xfrm>
                <a:off x="335360" y="1988841"/>
                <a:ext cx="11737304" cy="1342182"/>
                <a:chOff x="191343" y="2492896"/>
                <a:chExt cx="11737304" cy="1153719"/>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52935"/>
                  <a:ext cx="1808524" cy="79368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3" name="Rectangle 2">
                  <a:extLst>
                    <a:ext uri="{FF2B5EF4-FFF2-40B4-BE49-F238E27FC236}">
                      <a16:creationId xmlns:a16="http://schemas.microsoft.com/office/drawing/2014/main" id="{98CA5CA5-4DD7-4F07-9667-0F9D4CE1A7DF}"/>
                    </a:ext>
                  </a:extLst>
                </p:cNvPr>
                <p:cNvSpPr/>
                <p:nvPr/>
              </p:nvSpPr>
              <p:spPr>
                <a:xfrm>
                  <a:off x="2423591" y="2492896"/>
                  <a:ext cx="194421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File attributes</a:t>
                  </a:r>
                  <a:endParaRPr lang="en-IN" dirty="0">
                    <a:solidFill>
                      <a:srgbClr val="00B0F0"/>
                    </a:solidFill>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10A437FF-8647-425E-8FD8-5D7B9C968DD0}"/>
                    </a:ext>
                  </a:extLst>
                </p:cNvPr>
                <p:cNvSpPr/>
                <p:nvPr/>
              </p:nvSpPr>
              <p:spPr>
                <a:xfrm>
                  <a:off x="191343" y="2492896"/>
                  <a:ext cx="230425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a:t>
                  </a:r>
                  <a:endParaRPr lang="en-IN" dirty="0">
                    <a:solidFill>
                      <a:srgbClr val="00B0F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86C9DE47-F852-4AFB-9BE2-68D7EB386403}"/>
                    </a:ext>
                  </a:extLst>
                </p:cNvPr>
                <p:cNvSpPr/>
                <p:nvPr/>
              </p:nvSpPr>
              <p:spPr>
                <a:xfrm>
                  <a:off x="9624391" y="2492896"/>
                  <a:ext cx="230425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emp_no, emp_name</a:t>
                  </a:r>
                  <a:endParaRPr lang="en-IN" dirty="0">
                    <a:solidFill>
                      <a:srgbClr val="00B0F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367807" y="2492896"/>
                  <a:ext cx="230425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File employee</a:t>
                  </a:r>
                  <a:endParaRPr lang="en-IN" dirty="0">
                    <a:solidFill>
                      <a:srgbClr val="00B0F0"/>
                    </a:solidFill>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7B5A4814-66DD-4E55-A395-B9F34714EFEA}"/>
                    </a:ext>
                  </a:extLst>
                </p:cNvPr>
                <p:cNvSpPr/>
                <p:nvPr/>
              </p:nvSpPr>
              <p:spPr>
                <a:xfrm>
                  <a:off x="6456039" y="2492896"/>
                  <a:ext cx="294441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 ID&gt;1000</a:t>
                  </a:r>
                  <a:endParaRPr lang="en-IN" dirty="0">
                    <a:solidFill>
                      <a:srgbClr val="00B0F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520150" y="2348879"/>
                <a:ext cx="1927978"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TextBox 4">
                <a:extLst>
                  <a:ext uri="{FF2B5EF4-FFF2-40B4-BE49-F238E27FC236}">
                    <a16:creationId xmlns:a16="http://schemas.microsoft.com/office/drawing/2014/main" id="{D764D521-F3F0-4C3C-8583-8E8077F752A3}"/>
                  </a:ext>
                </a:extLst>
              </p:cNvPr>
              <p:cNvSpPr txBox="1"/>
              <p:nvPr/>
            </p:nvSpPr>
            <p:spPr>
              <a:xfrm>
                <a:off x="7104112" y="2348879"/>
                <a:ext cx="2055607"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20" name="TextBox 4">
                <a:extLst>
                  <a:ext uri="{FF2B5EF4-FFF2-40B4-BE49-F238E27FC236}">
                    <a16:creationId xmlns:a16="http://schemas.microsoft.com/office/drawing/2014/main" id="{C865BD11-C6C0-4978-929C-B19FE7C5F4D6}"/>
                  </a:ext>
                </a:extLst>
              </p:cNvPr>
              <p:cNvSpPr txBox="1"/>
              <p:nvPr/>
            </p:nvSpPr>
            <p:spPr>
              <a:xfrm>
                <a:off x="9892732" y="2348879"/>
                <a:ext cx="2055607"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15" name="TextBox 4">
              <a:extLst>
                <a:ext uri="{FF2B5EF4-FFF2-40B4-BE49-F238E27FC236}">
                  <a16:creationId xmlns:a16="http://schemas.microsoft.com/office/drawing/2014/main" id="{45D80BBE-9609-46F1-A592-6A7C97B6465B}"/>
                </a:ext>
              </a:extLst>
            </p:cNvPr>
            <p:cNvSpPr txBox="1"/>
            <p:nvPr/>
          </p:nvSpPr>
          <p:spPr>
            <a:xfrm>
              <a:off x="376310" y="2348879"/>
              <a:ext cx="1944217" cy="4524315"/>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Tree>
    <p:extLst>
      <p:ext uri="{BB962C8B-B14F-4D97-AF65-F5344CB8AC3E}">
        <p14:creationId xmlns:p14="http://schemas.microsoft.com/office/powerpoint/2010/main" val="2028284022"/>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DATABASES</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dirty="0">
                <a:latin typeface="Palatino Linotype" panose="02040502050505030304" pitchFamily="18" charset="0"/>
                <a:cs typeface="Segoe UI Light" panose="020B0502040204020203" pitchFamily="34" charset="0"/>
              </a:rPr>
              <a:t>db_name</a:t>
            </a:r>
            <a:r>
              <a:rPr lang="en-IN" sz="2000" dirty="0">
                <a:latin typeface="Palatino Linotype" panose="02040502050505030304" pitchFamily="18" charset="0"/>
                <a:cs typeface="Segoe UI Light" panose="020B0502040204020203" pitchFamily="34" charset="0"/>
              </a:rPr>
              <a:t> 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882"/>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solidFill>
                  <a:srgbClr val="669900"/>
                </a:solidFill>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solidFill>
                  <a:srgbClr val="669900"/>
                </a:solidFill>
                <a:latin typeface="Liberation Mono"/>
                <a:cs typeface="Arial" panose="020B0604020202020204" pitchFamily="34" charset="0"/>
              </a:rPr>
              <a:t>db1</a:t>
            </a:r>
          </a:p>
        </p:txBody>
      </p:sp>
      <p:sp>
        <p:nvSpPr>
          <p:cNvPr id="4" name="Rectangle 3"/>
          <p:cNvSpPr/>
          <p:nvPr/>
        </p:nvSpPr>
        <p:spPr>
          <a:xfrm>
            <a:off x="620734" y="2043341"/>
            <a:ext cx="6477000" cy="1354217"/>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400110"/>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DATABASE</a:t>
            </a:r>
          </a:p>
        </p:txBody>
      </p:sp>
      <p:sp>
        <p:nvSpPr>
          <p:cNvPr id="5" name="Rectangle 4"/>
          <p:cNvSpPr/>
          <p:nvPr/>
        </p:nvSpPr>
        <p:spPr>
          <a:xfrm>
            <a:off x="263352" y="1680390"/>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p:txBody>
      </p:sp>
      <p:sp>
        <p:nvSpPr>
          <p:cNvPr id="6" name="Rectangle 5"/>
          <p:cNvSpPr/>
          <p:nvPr/>
        </p:nvSpPr>
        <p:spPr>
          <a:xfrm>
            <a:off x="263352" y="3645024"/>
            <a:ext cx="8839199" cy="880369"/>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547512"/>
            <a:ext cx="6477000" cy="369332"/>
          </a:xfrm>
          <a:prstGeom prst="rect">
            <a:avLst/>
          </a:prstGeom>
          <a:noFill/>
        </p:spPr>
        <p:txBody>
          <a:bodyPr wrap="square">
            <a:spAutoFit/>
          </a:bodyPr>
          <a:lstStyle/>
          <a:p>
            <a:r>
              <a:rPr lang="en-IN"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Tree>
    <p:extLst>
      <p:ext uri="{BB962C8B-B14F-4D97-AF65-F5344CB8AC3E}">
        <p14:creationId xmlns:p14="http://schemas.microsoft.com/office/powerpoint/2010/main" val="2505048848"/>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5360" y="836712"/>
            <a:ext cx="11521280" cy="2246769"/>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3" name="Rectangle 2"/>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3"/>
            <a:ext cx="9142810" cy="838499"/>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File System</a:t>
            </a:r>
            <a:endParaRPr lang="en-US" sz="3200" i="1" dirty="0">
              <a:solidFill>
                <a:srgbClr val="FF9900"/>
              </a:solidFill>
              <a:latin typeface="Arial" pitchFamily="34" charset="0"/>
              <a:cs typeface="Arial" pitchFamily="34" charset="0"/>
            </a:endParaRPr>
          </a:p>
        </p:txBody>
      </p:sp>
      <p:sp>
        <p:nvSpPr>
          <p:cNvPr id="10" name="Rectangle 9"/>
          <p:cNvSpPr/>
          <p:nvPr/>
        </p:nvSpPr>
        <p:spPr>
          <a:xfrm>
            <a:off x="214484" y="205568"/>
            <a:ext cx="8185772" cy="923330"/>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b="1" dirty="0">
                <a:solidFill>
                  <a:srgbClr val="00B0F0"/>
                </a:solidFill>
                <a:latin typeface="Palatino Linotype" pitchFamily="18" charset="0"/>
              </a:rPr>
              <a:t>e.g. *.txt, *.csv</a:t>
            </a:r>
            <a:r>
              <a:rPr lang="en-US" b="1" dirty="0">
                <a:latin typeface="Palatino Linotype" pitchFamily="18" charset="0"/>
              </a:rPr>
              <a:t>,</a:t>
            </a:r>
            <a:r>
              <a:rPr lang="en-US" b="1" dirty="0">
                <a:solidFill>
                  <a:srgbClr val="00B0F0"/>
                </a:solidFill>
                <a:latin typeface="Palatino Linotype" pitchFamily="18" charset="0"/>
              </a:rPr>
              <a:t>  *.tsv</a:t>
            </a:r>
            <a:r>
              <a:rPr lang="en-US" b="1" dirty="0">
                <a:latin typeface="Palatino Linotype" pitchFamily="18" charset="0"/>
              </a:rPr>
              <a:t> etc. format)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336157"/>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348797"/>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556792"/>
            <a:ext cx="6017141" cy="1938992"/>
          </a:xfrm>
          <a:prstGeom prst="rect">
            <a:avLst/>
          </a:prstGeom>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Tree>
    <p:extLst>
      <p:ext uri="{BB962C8B-B14F-4D97-AF65-F5344CB8AC3E}">
        <p14:creationId xmlns:p14="http://schemas.microsoft.com/office/powerpoint/2010/main" val="194135883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6796" y="775259"/>
            <a:ext cx="10972800" cy="236988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
        <p:nvSpPr>
          <p:cNvPr id="14" name="Rectangle 13">
            <a:extLst>
              <a:ext uri="{FF2B5EF4-FFF2-40B4-BE49-F238E27FC236}">
                <a16:creationId xmlns:a16="http://schemas.microsoft.com/office/drawing/2014/main" id="{E42E3E66-8876-403E-9464-79E0C379E403}"/>
              </a:ext>
            </a:extLst>
          </p:cNvPr>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user();</a:t>
            </a:r>
          </a:p>
        </p:txBody>
      </p:sp>
    </p:spTree>
    <p:extLst>
      <p:ext uri="{BB962C8B-B14F-4D97-AF65-F5344CB8AC3E}">
        <p14:creationId xmlns:p14="http://schemas.microsoft.com/office/powerpoint/2010/main" val="142769344"/>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a:t>
            </a:r>
          </a:p>
        </p:txBody>
      </p:sp>
      <p:sp>
        <p:nvSpPr>
          <p:cNvPr id="9" name="Rectangle 8"/>
          <p:cNvSpPr/>
          <p:nvPr/>
        </p:nvSpPr>
        <p:spPr>
          <a:xfrm>
            <a:off x="695400" y="1460361"/>
            <a:ext cx="9972600"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chemeClr val="accent5">
                    <a:lumMod val="50000"/>
                  </a:schemeClr>
                </a:solidFill>
                <a:latin typeface="Liberation Mono"/>
                <a:ea typeface="Arial Unicode MS"/>
                <a:cs typeface="Arial" panose="020B0604020202020204" pitchFamily="34" charset="0"/>
              </a:rPr>
              <a:t> </a:t>
            </a: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91440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 [Display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a:t>
            </a:r>
          </a:p>
        </p:txBody>
      </p:sp>
    </p:spTree>
    <p:extLst>
      <p:ext uri="{BB962C8B-B14F-4D97-AF65-F5344CB8AC3E}">
        <p14:creationId xmlns:p14="http://schemas.microsoft.com/office/powerpoint/2010/main" val="190382406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cstate="print"/>
          <a:stretch>
            <a:fillRect/>
          </a:stretch>
        </p:blipFill>
        <p:spPr>
          <a:xfrm>
            <a:off x="2590800" y="1271650"/>
            <a:ext cx="6325084" cy="3086778"/>
          </a:xfrm>
          <a:prstGeom prst="rect">
            <a:avLst/>
          </a:prstGeom>
        </p:spPr>
      </p:pic>
      <p:pic>
        <p:nvPicPr>
          <p:cNvPr id="5" name="Picture 4"/>
          <p:cNvPicPr>
            <a:picLocks noChangeAspect="1"/>
          </p:cNvPicPr>
          <p:nvPr/>
        </p:nvPicPr>
        <p:blipFill>
          <a:blip r:embed="rId3" cstate="print"/>
          <a:stretch>
            <a:fillRect/>
          </a:stretch>
        </p:blipFill>
        <p:spPr>
          <a:xfrm>
            <a:off x="2590800" y="4477293"/>
            <a:ext cx="6325084" cy="1805057"/>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WHERE FIELD IN </a:t>
            </a:r>
            <a:r>
              <a:rPr lang="en-IN" dirty="0">
                <a:latin typeface="Liberation Mono"/>
                <a:ea typeface="Times New Roman" panose="02020603050405020304" pitchFamily="18" charset="0"/>
              </a:rPr>
              <a:t>('ename');</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7862664"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835742"/>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Flat Files</a:t>
            </a:r>
          </a:p>
        </p:txBody>
      </p:sp>
      <p:sp>
        <p:nvSpPr>
          <p:cNvPr id="8" name="Rectangle 7"/>
          <p:cNvSpPr/>
          <p:nvPr/>
        </p:nvSpPr>
        <p:spPr>
          <a:xfrm>
            <a:off x="335360" y="83671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3" name="Rectangle 2"/>
          <p:cNvSpPr/>
          <p:nvPr/>
        </p:nvSpPr>
        <p:spPr>
          <a:xfrm>
            <a:off x="119337" y="1844824"/>
            <a:ext cx="11637137" cy="3139321"/>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In computer-based systems, it is possible to access data remotely.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stored in files of computer-based systems can be shared among multiple users at a same time.</a:t>
            </a:r>
          </a:p>
          <a:p>
            <a:pPr marL="285750" indent="-285750">
              <a:buFont typeface="Arial" panose="020B0604020202020204" pitchFamily="34" charset="0"/>
              <a:buChar char="•"/>
            </a:pPr>
            <a:endParaRPr lang="en-US" dirty="0">
              <a:latin typeface="Palatino Linotype" panose="02040502050505030304" pitchFamily="18" charset="0"/>
            </a:endParaRPr>
          </a:p>
        </p:txBody>
      </p:sp>
      <p:sp>
        <p:nvSpPr>
          <p:cNvPr id="5" name="Rectangle 4">
            <a:extLst>
              <a:ext uri="{FF2B5EF4-FFF2-40B4-BE49-F238E27FC236}">
                <a16:creationId xmlns:a16="http://schemas.microsoft.com/office/drawing/2014/main" id="{93AEAC98-450C-4687-94C0-9E460D163123}"/>
              </a:ext>
            </a:extLst>
          </p:cNvPr>
          <p:cNvSpPr/>
          <p:nvPr/>
        </p:nvSpPr>
        <p:spPr>
          <a:xfrm>
            <a:off x="335360" y="1340768"/>
            <a:ext cx="4536504" cy="369332"/>
          </a:xfrm>
          <a:prstGeom prst="rect">
            <a:avLst/>
          </a:prstGeom>
        </p:spPr>
        <p:txBody>
          <a:bodyPr wrap="square">
            <a:spAutoFit/>
          </a:bodyPr>
          <a:lstStyle/>
          <a:p>
            <a:r>
              <a:rPr lang="en-IN" b="1" dirty="0">
                <a:solidFill>
                  <a:srgbClr val="000000"/>
                </a:solidFill>
                <a:latin typeface="Palatino Linotype" panose="02040502050505030304" pitchFamily="18" charset="0"/>
              </a:rPr>
              <a:t>Advantage of File-oriented system</a:t>
            </a:r>
          </a:p>
        </p:txBody>
      </p:sp>
    </p:spTree>
    <p:extLst>
      <p:ext uri="{BB962C8B-B14F-4D97-AF65-F5344CB8AC3E}">
        <p14:creationId xmlns:p14="http://schemas.microsoft.com/office/powerpoint/2010/main" val="358936082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sz="1400" dirty="0">
                <a:solidFill>
                  <a:srgbClr val="FF0000"/>
                </a:solidFill>
                <a:latin typeface="Liberation Mono"/>
                <a:ea typeface="Arial Unicode MS"/>
                <a:cs typeface="Arial" panose="020B0604020202020204" pitchFamily="34" charset="0"/>
              </a:rPr>
              <a:t>// WITH TABLE TYPE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sz="1600" dirty="0">
                <a:latin typeface="Liberation Mono"/>
                <a:ea typeface="Arial Unicode MS"/>
                <a:cs typeface="Arial" panose="020B0604020202020204" pitchFamily="34" charset="0"/>
              </a:rPr>
              <a:t> USER01;</a:t>
            </a:r>
            <a:endParaRPr lang="en-IN" sz="1400"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sz="1600"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sz="1600" dirty="0">
                <a:latin typeface="Liberation Mono"/>
                <a:ea typeface="Arial Unicode MS"/>
                <a:cs typeface="Arial" panose="020B0604020202020204" pitchFamily="34" charset="0"/>
              </a:rPr>
              <a:t> 'B%';</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sz="1600" dirty="0">
                <a:latin typeface="Liberation Mono"/>
                <a:ea typeface="Arial Unicode MS"/>
                <a:cs typeface="Arial" panose="020B0604020202020204" pitchFamily="34" charset="0"/>
              </a:rPr>
              <a:t> ('EMP');</a:t>
            </a:r>
          </a:p>
        </p:txBody>
      </p:sp>
      <p:sp>
        <p:nvSpPr>
          <p:cNvPr id="4" name="Rectangle 3"/>
          <p:cNvSpPr/>
          <p:nvPr/>
        </p:nvSpPr>
        <p:spPr>
          <a:xfrm>
            <a:off x="609600" y="1411070"/>
            <a:ext cx="7986730"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1(true)  / 0(false)</a:t>
            </a:r>
          </a:p>
        </p:txBody>
      </p:sp>
    </p:spTree>
    <p:extLst>
      <p:ext uri="{BB962C8B-B14F-4D97-AF65-F5344CB8AC3E}">
        <p14:creationId xmlns:p14="http://schemas.microsoft.com/office/powerpoint/2010/main" val="2363153839"/>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689100" y="4115545"/>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3015355759"/>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a:t>
            </a:r>
          </a:p>
        </p:txBody>
      </p:sp>
    </p:spTree>
    <p:extLst>
      <p:ext uri="{BB962C8B-B14F-4D97-AF65-F5344CB8AC3E}">
        <p14:creationId xmlns:p14="http://schemas.microsoft.com/office/powerpoint/2010/main" val="1380596928"/>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tbl_name [col_name]</a:t>
            </a:r>
          </a:p>
        </p:txBody>
      </p:sp>
      <p:sp>
        <p:nvSpPr>
          <p:cNvPr id="6" name="Rectangle 5"/>
          <p:cNvSpPr/>
          <p:nvPr/>
        </p:nvSpPr>
        <p:spPr>
          <a:xfrm>
            <a:off x="335360" y="2878604"/>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5406668"/>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empno=7788;</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latin typeface="Liberation Mono"/>
                <a:ea typeface="Times New Roman" panose="02020603050405020304" pitchFamily="18" charset="0"/>
              </a:rPr>
              <a:t>(deptno);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Tree>
    <p:extLst>
      <p:ext uri="{BB962C8B-B14F-4D97-AF65-F5344CB8AC3E}">
        <p14:creationId xmlns:p14="http://schemas.microsoft.com/office/powerpoint/2010/main" val="10711911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835742"/>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Flat Files</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4536504" cy="369332"/>
          </a:xfrm>
          <a:prstGeom prst="rect">
            <a:avLst/>
          </a:prstGeom>
        </p:spPr>
        <p:txBody>
          <a:bodyPr wrap="square">
            <a:spAutoFit/>
          </a:bodyPr>
          <a:lstStyle/>
          <a:p>
            <a:r>
              <a:rPr lang="en-IN" b="1" dirty="0">
                <a:latin typeface="Palatino Linotype" panose="02040502050505030304" pitchFamily="18" charset="0"/>
              </a:rPr>
              <a:t>Disadvantage </a:t>
            </a:r>
            <a:r>
              <a:rPr lang="en-IN"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account. In such a situation a customers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165253301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1727706134"/>
              </p:ext>
            </p:extLst>
          </p:nvPr>
        </p:nvGraphicFramePr>
        <p:xfrm>
          <a:off x="407368" y="34290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469328289"/>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extLst>
              <p:ext uri="{D42A27DB-BD31-4B8C-83A1-F6EECF244321}">
                <p14:modId xmlns:p14="http://schemas.microsoft.com/office/powerpoint/2010/main" val="1472798598"/>
              </p:ext>
            </p:extLst>
          </p:nvPr>
        </p:nvGraphicFramePr>
        <p:xfrm>
          <a:off x="406800" y="34308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2310191773"/>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424074798"/>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DEPTNO</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57369543"/>
              </p:ext>
            </p:extLst>
          </p:nvPr>
        </p:nvGraphicFramePr>
        <p:xfrm>
          <a:off x="7728917" y="3459791"/>
          <a:ext cx="3853483" cy="1308340"/>
        </p:xfrm>
        <a:graphic>
          <a:graphicData uri="http://schemas.openxmlformats.org/drawingml/2006/table">
            <a:tbl>
              <a:tblPr>
                <a:tableStyleId>{BC89EF96-8CEA-46FF-86C4-4CE0E7609802}</a:tableStyleId>
              </a:tblPr>
              <a:tblGrid>
                <a:gridCol w="1318296">
                  <a:extLst>
                    <a:ext uri="{9D8B030D-6E8A-4147-A177-3AD203B41FA5}">
                      <a16:colId xmlns:a16="http://schemas.microsoft.com/office/drawing/2014/main" val="20000"/>
                    </a:ext>
                  </a:extLst>
                </a:gridCol>
                <a:gridCol w="1216889">
                  <a:extLst>
                    <a:ext uri="{9D8B030D-6E8A-4147-A177-3AD203B41FA5}">
                      <a16:colId xmlns:a16="http://schemas.microsoft.com/office/drawing/2014/main" val="20001"/>
                    </a:ext>
                  </a:extLst>
                </a:gridCol>
                <a:gridCol w="1318298">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latin typeface="Cambria" pitchFamily="18" charset="0"/>
                        </a:rPr>
                        <a:t>DEPTNO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DNAME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LOC</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3665872458"/>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1281849"/>
            <a:ext cx="6478487" cy="1715103"/>
            <a:chOff x="2209801" y="1265224"/>
            <a:chExt cx="6478487" cy="1715103"/>
          </a:xfrm>
        </p:grpSpPr>
        <p:sp>
          <p:nvSpPr>
            <p:cNvPr id="3" name="Rectangle 2"/>
            <p:cNvSpPr/>
            <p:nvPr/>
          </p:nvSpPr>
          <p:spPr>
            <a:xfrm>
              <a:off x="2231571" y="1969257"/>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223508"/>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4" y="2610995"/>
              <a:ext cx="2543242"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4" y="3789040"/>
            <a:ext cx="8305800" cy="2025516"/>
            <a:chOff x="1271464" y="3789040"/>
            <a:chExt cx="8305800" cy="2025516"/>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619309"/>
              <a:chOff x="2209800" y="3660939"/>
              <a:chExt cx="8305800" cy="1619309"/>
            </a:xfrm>
          </p:grpSpPr>
          <p:sp>
            <p:nvSpPr>
              <p:cNvPr id="6" name="Rectangle 5"/>
              <p:cNvSpPr/>
              <p:nvPr/>
            </p:nvSpPr>
            <p:spPr>
              <a:xfrm>
                <a:off x="2209800" y="4365849"/>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7090" y="4286263"/>
                <a:ext cx="495300" cy="149267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2014520" y="5445224"/>
              <a:ext cx="2425296"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p>
          </p:txBody>
        </p:sp>
      </p:grpSp>
    </p:spTree>
    <p:extLst>
      <p:ext uri="{BB962C8B-B14F-4D97-AF65-F5344CB8AC3E}">
        <p14:creationId xmlns:p14="http://schemas.microsoft.com/office/powerpoint/2010/main" val="1623424744"/>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415772"/>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p:txBody>
      </p:sp>
    </p:spTree>
    <p:extLst>
      <p:ext uri="{BB962C8B-B14F-4D97-AF65-F5344CB8AC3E}">
        <p14:creationId xmlns:p14="http://schemas.microsoft.com/office/powerpoint/2010/main" val="2367677198"/>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r>
              <a:rPr lang="en-IN" sz="3200" i="1">
                <a:solidFill>
                  <a:srgbClr val="FF9900"/>
                </a:solidFill>
                <a:latin typeface="Arial" pitchFamily="34" charset="0"/>
                <a:cs typeface="Arial" pitchFamily="34" charset="0"/>
              </a:rPr>
              <a:t>-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[as] 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rPr>
              <a:t>. . .,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[as] alias_name]</a:t>
            </a:r>
          </a:p>
        </p:txBody>
      </p:sp>
      <p:sp>
        <p:nvSpPr>
          <p:cNvPr id="4" name="Rectangle 3"/>
          <p:cNvSpPr/>
          <p:nvPr/>
        </p:nvSpPr>
        <p:spPr>
          <a:xfrm>
            <a:off x="263353" y="4509032"/>
            <a:ext cx="11665295" cy="1287532"/>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 ID', </a:t>
            </a:r>
            <a:r>
              <a:rPr lang="en-IN" dirty="0">
                <a:latin typeface="Liberation Mono"/>
                <a:cs typeface="Arial" panose="020B0604020202020204" pitchFamily="34" charset="0"/>
              </a:rPr>
              <a:t>ename</a:t>
            </a:r>
            <a:r>
              <a:rPr lang="en-US" dirty="0">
                <a:latin typeface="Liberation Mono"/>
                <a:cs typeface="Arial" panose="020B0604020202020204" pitchFamily="34" charset="0"/>
              </a:rPr>
              <a:t> "Employee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1412776"/>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max 256 characters.</a:t>
            </a:r>
          </a:p>
        </p:txBody>
      </p:sp>
    </p:spTree>
    <p:extLst>
      <p:ext uri="{BB962C8B-B14F-4D97-AF65-F5344CB8AC3E}">
        <p14:creationId xmlns:p14="http://schemas.microsoft.com/office/powerpoint/2010/main" val="59994516"/>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Tree>
    <p:extLst>
      <p:ext uri="{BB962C8B-B14F-4D97-AF65-F5344CB8AC3E}">
        <p14:creationId xmlns:p14="http://schemas.microsoft.com/office/powerpoint/2010/main" val="17541973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Tree>
    <p:extLst>
      <p:ext uri="{BB962C8B-B14F-4D97-AF65-F5344CB8AC3E}">
        <p14:creationId xmlns:p14="http://schemas.microsoft.com/office/powerpoint/2010/main" val="769445140"/>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graphicFrame>
        <p:nvGraphicFramePr>
          <p:cNvPr id="6" name="Table 5">
            <a:extLst>
              <a:ext uri="{FF2B5EF4-FFF2-40B4-BE49-F238E27FC236}">
                <a16:creationId xmlns:a16="http://schemas.microsoft.com/office/drawing/2014/main" id="{ED3CA3D1-207C-45FF-8D7B-69792E7F3EFF}"/>
              </a:ext>
            </a:extLst>
          </p:cNvPr>
          <p:cNvGraphicFramePr>
            <a:graphicFrameLocks noGrp="1"/>
          </p:cNvGraphicFramePr>
          <p:nvPr>
            <p:extLst>
              <p:ext uri="{D42A27DB-BD31-4B8C-83A1-F6EECF244321}">
                <p14:modId xmlns:p14="http://schemas.microsoft.com/office/powerpoint/2010/main" val="4064810928"/>
              </p:ext>
            </p:extLst>
          </p:nvPr>
        </p:nvGraphicFramePr>
        <p:xfrm>
          <a:off x="406574" y="677982"/>
          <a:ext cx="11305256" cy="5919370"/>
        </p:xfrm>
        <a:graphic>
          <a:graphicData uri="http://schemas.openxmlformats.org/drawingml/2006/table">
            <a:tbl>
              <a:tblPr>
                <a:tableStyleId>{616DA210-FB5B-4158-B5E0-FEB733F419BA}</a:tableStyleId>
              </a:tblPr>
              <a:tblGrid>
                <a:gridCol w="3800905">
                  <a:extLst>
                    <a:ext uri="{9D8B030D-6E8A-4147-A177-3AD203B41FA5}">
                      <a16:colId xmlns:a16="http://schemas.microsoft.com/office/drawing/2014/main" val="20000"/>
                    </a:ext>
                  </a:extLst>
                </a:gridCol>
                <a:gridCol w="7504351">
                  <a:extLst>
                    <a:ext uri="{9D8B030D-6E8A-4147-A177-3AD203B41FA5}">
                      <a16:colId xmlns:a16="http://schemas.microsoft.com/office/drawing/2014/main" val="20001"/>
                    </a:ext>
                  </a:extLst>
                </a:gridCol>
              </a:tblGrid>
              <a:tr h="310698">
                <a:tc>
                  <a:txBody>
                    <a:bodyPr/>
                    <a:lstStyle/>
                    <a:p>
                      <a:pPr fontAlgn="base"/>
                      <a:r>
                        <a:rPr lang="en-IN" sz="1700" u="none" strike="noStrike" dirty="0">
                          <a:solidFill>
                            <a:srgbClr val="006C86"/>
                          </a:solidFill>
                          <a:effectLst/>
                          <a:latin typeface="Palatino Linotype" panose="02040502050505030304" pitchFamily="18" charset="0"/>
                        </a:rPr>
                        <a: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700" u="none" strike="noStrike" dirty="0">
                          <a:solidFill>
                            <a:srgbClr val="006C86"/>
                          </a:solidFill>
                          <a:effectLst/>
                          <a:latin typeface="Palatino Linotype" panose="02040502050505030304" pitchFamily="18" charset="0"/>
                        </a:rPr>
                        <a:t>!=, &lt;&gt;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700" u="none" strike="noStrike" dirty="0">
                          <a:solidFill>
                            <a:srgbClr val="006C86"/>
                          </a:solidFill>
                          <a:effectLst/>
                          <a:latin typeface="Palatino Linotype" panose="02040502050505030304" pitchFamily="18" charset="0"/>
                        </a:rPr>
                        <a:t>&lt;=&gt;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700" u="none" strike="noStrike" dirty="0">
                          <a:solidFill>
                            <a:srgbClr val="006C86"/>
                          </a:solidFill>
                          <a:effectLst/>
                          <a:latin typeface="Palatino Linotype" panose="02040502050505030304" pitchFamily="18" charset="0"/>
                        </a:rPr>
                        <a:t>IS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u="none" strike="noStrike" dirty="0">
                          <a:solidFill>
                            <a:srgbClr val="006C86"/>
                          </a:solidFill>
                          <a:effectLst/>
                          <a:latin typeface="Palatino Linotype" panose="02040502050505030304" pitchFamily="18" charset="0"/>
                        </a:rPr>
                        <a:t>IS NOT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dirty="0">
                          <a:effectLst/>
                          <a:latin typeface="Palatino Linotype" panose="02040502050505030304" pitchFamily="18" charset="0"/>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700" u="none" strike="noStrike" dirty="0">
                          <a:solidFill>
                            <a:srgbClr val="006C86"/>
                          </a:solidFill>
                          <a:effectLst/>
                          <a:latin typeface="Palatino Linotype" panose="02040502050505030304" pitchFamily="18" charset="0"/>
                        </a:rPr>
                        <a:t>ISNULL()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700" u="none" strike="noStrike" dirty="0">
                          <a:solidFill>
                            <a:srgbClr val="006C86"/>
                          </a:solidFill>
                          <a:effectLst/>
                          <a:latin typeface="Palatino Linotype" panose="02040502050505030304" pitchFamily="18" charset="0"/>
                        </a:rPr>
                        <a:t>IS</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700" u="none" strike="noStrike" dirty="0">
                          <a:solidFill>
                            <a:srgbClr val="006C86"/>
                          </a:solidFill>
                          <a:effectLst/>
                          <a:latin typeface="Palatino Linotype" panose="02040502050505030304" pitchFamily="18" charset="0"/>
                        </a:rPr>
                        <a:t>IS NOT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700" u="none" strike="noStrike" dirty="0">
                          <a:solidFill>
                            <a:srgbClr val="006C86"/>
                          </a:solidFill>
                          <a:effectLst/>
                          <a:latin typeface="Palatino Linotype" panose="02040502050505030304" pitchFamily="18" charset="0"/>
                        </a:rPr>
                        <a:t>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700" u="none" strike="noStrike" dirty="0">
                          <a:solidFill>
                            <a:srgbClr val="006C86"/>
                          </a:solidFill>
                          <a:effectLst/>
                          <a:latin typeface="Palatino Linotype" panose="02040502050505030304" pitchFamily="18" charset="0"/>
                        </a:rPr>
                        <a:t>NOT 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700" u="none" strike="noStrike" dirty="0">
                          <a:solidFill>
                            <a:srgbClr val="006C86"/>
                          </a:solidFill>
                          <a:effectLst/>
                          <a:latin typeface="Palatino Linotype" panose="02040502050505030304" pitchFamily="18" charset="0"/>
                        </a:rPr>
                        <a:t>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r h="177542">
                <a:tc>
                  <a:txBody>
                    <a:bodyPr/>
                    <a:lstStyle/>
                    <a:p>
                      <a:pPr fontAlgn="base"/>
                      <a:r>
                        <a:rPr lang="en-IN" sz="1700" u="none" strike="noStrike" dirty="0">
                          <a:solidFill>
                            <a:srgbClr val="006C86"/>
                          </a:solidFill>
                          <a:effectLst/>
                          <a:latin typeface="Palatino Linotype" panose="02040502050505030304" pitchFamily="18" charset="0"/>
                        </a:rPr>
                        <a:t>NOT 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5686977"/>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6052894"/>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NOT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not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1983067"/>
                  </a:ext>
                </a:extLst>
              </a:tr>
              <a:tr h="177542">
                <a:tc>
                  <a:txBody>
                    <a:bodyPr/>
                    <a:lstStyle/>
                    <a:p>
                      <a:pPr fontAlgn="base"/>
                      <a:r>
                        <a:rPr lang="en-IN" sz="1700" u="none" strike="noStrike" dirty="0">
                          <a:solidFill>
                            <a:srgbClr val="006C86"/>
                          </a:solidFill>
                          <a:effectLst/>
                          <a:latin typeface="Palatino Linotype" panose="02040502050505030304" pitchFamily="18" charset="0"/>
                        </a:rPr>
                        <a:t>COALESCE()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3168878"/>
                  </a:ext>
                </a:extLst>
              </a:tr>
            </a:tbl>
          </a:graphicData>
        </a:graphic>
      </p:graphicFrame>
    </p:spTree>
    <p:extLst>
      <p:ext uri="{BB962C8B-B14F-4D97-AF65-F5344CB8AC3E}">
        <p14:creationId xmlns:p14="http://schemas.microsoft.com/office/powerpoint/2010/main" val="3262323636"/>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5976664" cy="5878532"/>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0" dirty="0">
                <a:solidFill>
                  <a:srgbClr val="999999"/>
                </a:solidFill>
                <a:effectLst/>
                <a:latin typeface="Liberation Mono"/>
              </a:rPr>
              <a:t>(</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dirty="0">
                <a:solidFill>
                  <a:srgbClr val="0077AA"/>
                </a:solidFill>
                <a:latin typeface="Liberation Mono"/>
              </a:rPr>
              <a:t>AND</a:t>
            </a:r>
            <a:r>
              <a:rPr lang="en-US" sz="2000" b="0" i="0" dirty="0">
                <a:solidFill>
                  <a:srgbClr val="000000"/>
                </a:solidFill>
                <a:effectLst/>
                <a:latin typeface="Liberation Mono"/>
              </a:rPr>
              <a:t> </a:t>
            </a:r>
            <a:r>
              <a:rPr lang="en-US" sz="2000" b="0" i="1" dirty="0">
                <a:solidFill>
                  <a:srgbClr val="000000"/>
                </a:solidFill>
                <a:effectLst/>
                <a:latin typeface="Liberation Mono"/>
              </a:rPr>
              <a:t>predicate</a:t>
            </a:r>
            <a:endParaRPr lang="en-US" sz="2000" dirty="0">
              <a:solidFill>
                <a:srgbClr val="000000"/>
              </a:solidFill>
              <a:latin typeface="Liberation Mono"/>
            </a:endParaRPr>
          </a:p>
          <a:p>
            <a:pPr marL="723900"/>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999999"/>
                </a:solidFill>
                <a:effectLst/>
                <a:latin typeface="Liberation Mono"/>
              </a:rPr>
              <a:t>]</a:t>
            </a:r>
            <a:endParaRPr lang="en-US" sz="2000" dirty="0">
              <a:solidFill>
                <a:srgbClr val="999999"/>
              </a:solidFill>
              <a:latin typeface="Liberation Mono"/>
            </a:endParaRPr>
          </a:p>
          <a:p>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solidFill>
                  <a:srgbClr val="A67F59"/>
                </a:solidFill>
                <a:latin typeface="Liberation Mono"/>
              </a:rPr>
              <a:t>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508610"/>
            <a:ext cx="5040560" cy="707886"/>
          </a:xfrm>
          <a:prstGeom prst="rect">
            <a:avLst/>
          </a:prstGeom>
          <a:noFill/>
        </p:spPr>
        <p:txBody>
          <a:bodyPr wrap="square">
            <a:spAutoFit/>
          </a:bodyPr>
          <a:lstStyle/>
          <a:p>
            <a:r>
              <a:rPr lang="en-IN" sz="2000" dirty="0">
                <a:solidFill>
                  <a:srgbClr val="0099FF"/>
                </a:solidFill>
                <a:latin typeface="Arial" panose="020B0604020202020204" pitchFamily="34" charset="0"/>
                <a:cs typeface="Arial" panose="020B0604020202020204" pitchFamily="34" charset="0"/>
              </a:rPr>
              <a:t>operand meaning</a:t>
            </a:r>
            <a:r>
              <a:rPr lang="en-IN" sz="20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7355632" y="1494640"/>
            <a:ext cx="4429000" cy="2585323"/>
          </a:xfrm>
          <a:prstGeom prst="rect">
            <a:avLst/>
          </a:prstGeom>
          <a:noFill/>
        </p:spPr>
        <p:txBody>
          <a:bodyPr wrap="square">
            <a:spAutoFit/>
          </a:bodyPr>
          <a:lstStyle/>
          <a:p>
            <a:r>
              <a:rPr lang="en-IN" sz="2200" dirty="0">
                <a:solidFill>
                  <a:srgbClr val="FF0000"/>
                </a:solidFill>
                <a:latin typeface="Liberation Mono"/>
              </a:rPr>
              <a:t>e.g.</a:t>
            </a:r>
          </a:p>
          <a:p>
            <a:endParaRPr lang="en-IN" sz="800" dirty="0">
              <a:solidFill>
                <a:srgbClr val="FF0000"/>
              </a:solidFill>
              <a:latin typeface="Liberation Mono"/>
            </a:endParaRPr>
          </a:p>
          <a:p>
            <a:pPr marL="285750" indent="-285750">
              <a:buFont typeface="Arial" panose="020B0604020202020204" pitchFamily="34" charset="0"/>
              <a:buChar char="•"/>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285750" indent="-285750">
              <a:buFont typeface="Arial" panose="020B0604020202020204" pitchFamily="34" charset="0"/>
              <a:buChar char="•"/>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285750" indent="-285750">
              <a:buFont typeface="Arial" panose="020B0604020202020204" pitchFamily="34" charset="0"/>
              <a:buChar char="•"/>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rgbClr val="990055"/>
                </a:solidFill>
                <a:latin typeface="Liberation Mono"/>
              </a:rPr>
              <a:t>NULL</a:t>
            </a:r>
          </a:p>
          <a:p>
            <a:pPr marL="285750" indent="-285750">
              <a:buFont typeface="Arial" panose="020B0604020202020204" pitchFamily="34" charset="0"/>
              <a:buChar char="•"/>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endParaRPr lang="en-IN" sz="2200" dirty="0">
              <a:solidFill>
                <a:srgbClr val="669900"/>
              </a:solidFill>
              <a:latin typeface="Liberation Mono"/>
            </a:endParaRPr>
          </a:p>
          <a:p>
            <a:pPr marL="285750" indent="-285750">
              <a:buFont typeface="Arial" panose="020B0604020202020204" pitchFamily="34" charset="0"/>
              <a:buChar char="•"/>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285750" indent="-285750">
              <a:buFont typeface="Arial" panose="020B0604020202020204" pitchFamily="34" charset="0"/>
              <a:buChar char="•"/>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7355632" y="4725144"/>
            <a:ext cx="442900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23 DIV 6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23 / 6 ;	</a:t>
            </a:r>
            <a:r>
              <a:rPr lang="en-IN">
                <a:latin typeface="Liberation Mono"/>
              </a:rPr>
              <a:t>	</a:t>
            </a:r>
            <a:r>
              <a:rPr lang="en-IN">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Tree>
    <p:extLst>
      <p:ext uri="{BB962C8B-B14F-4D97-AF65-F5344CB8AC3E}">
        <p14:creationId xmlns:p14="http://schemas.microsoft.com/office/powerpoint/2010/main" val="1780249896"/>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 4 &lt; 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&lt; 16 / 4</a:t>
            </a:r>
          </a:p>
        </p:txBody>
      </p:sp>
    </p:spTree>
    <p:extLst>
      <p:ext uri="{BB962C8B-B14F-4D97-AF65-F5344CB8AC3E}">
        <p14:creationId xmlns:p14="http://schemas.microsoft.com/office/powerpoint/2010/main" val="3490093090"/>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77AA"/>
                </a:solidFill>
                <a:latin typeface="Liberation Mono"/>
              </a:rPr>
              <a:t>, expressions, . . . FROM </a:t>
            </a:r>
            <a:r>
              <a:rPr lang="en-US" sz="2000" b="1" i="1" dirty="0">
                <a:solidFill>
                  <a:srgbClr val="0077AA"/>
                </a:solidFill>
                <a:latin typeface="Liberation Mono"/>
              </a:rPr>
              <a:t>r</a:t>
            </a:r>
          </a:p>
        </p:txBody>
      </p:sp>
      <p:sp>
        <p:nvSpPr>
          <p:cNvPr id="6" name="Rectangle 5"/>
          <p:cNvSpPr/>
          <p:nvPr/>
        </p:nvSpPr>
        <p:spPr>
          <a:xfrm>
            <a:off x="695400" y="1987398"/>
            <a:ext cx="5256584"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latin typeface="Liberation Mono"/>
              </a:rPr>
              <a:t>+</a:t>
            </a:r>
            <a:r>
              <a:rPr lang="en-IN" dirty="0">
                <a:latin typeface="Liberation Mono"/>
              </a:rPr>
              <a:t> 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latin typeface="Liberation Mono"/>
              </a:rPr>
              <a:t>+</a:t>
            </a:r>
            <a:r>
              <a:rPr lang="en-IN" dirty="0">
                <a:latin typeface="Liberation Mono"/>
              </a:rPr>
              <a:t> 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-2;</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p:txBody>
      </p:sp>
      <p:sp>
        <p:nvSpPr>
          <p:cNvPr id="10" name="TextBox 9">
            <a:extLst>
              <a:ext uri="{FF2B5EF4-FFF2-40B4-BE49-F238E27FC236}">
                <a16:creationId xmlns:a16="http://schemas.microsoft.com/office/drawing/2014/main" id="{BF021BEA-1BAC-4B1F-A667-E14543C77BBD}"/>
              </a:ext>
            </a:extLst>
          </p:cNvPr>
          <p:cNvSpPr txBox="1"/>
          <p:nvPr/>
        </p:nvSpPr>
        <p:spPr>
          <a:xfrm>
            <a:off x="5732625" y="1987398"/>
            <a:ext cx="6093724" cy="2126864"/>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 </a:t>
            </a:r>
            <a:r>
              <a:rPr lang="en-US" dirty="0">
                <a:latin typeface="Liberation Mono"/>
              </a:rPr>
              <a:t>1000</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AS</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IN" dirty="0">
                <a:solidFill>
                  <a:srgbClr val="0077AA"/>
                </a:solidFill>
                <a:latin typeface="Liberation Mono"/>
              </a:rPr>
              <a:t>IFNULL</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latin typeface="Liberation Mono"/>
              </a:rPr>
              <a:t>0</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p:txBody>
      </p:sp>
    </p:spTree>
    <p:extLst>
      <p:ext uri="{BB962C8B-B14F-4D97-AF65-F5344CB8AC3E}">
        <p14:creationId xmlns:p14="http://schemas.microsoft.com/office/powerpoint/2010/main" val="1256742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xEl>
                                              <p:pRg st="9" end="9"/>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bg1">
                    <a:lumMod val="65000"/>
                  </a:schemeClr>
                </a:solidFill>
                <a:latin typeface="Liberation Mono"/>
              </a:rPr>
              <a:t>(</a:t>
            </a:r>
            <a:r>
              <a:rPr lang="en-IN" dirty="0">
                <a:solidFill>
                  <a:srgbClr val="0077AA"/>
                </a:solidFill>
                <a:latin typeface="Liberation Mono"/>
              </a:rPr>
              <a:t>COALESCE</a:t>
            </a:r>
            <a:r>
              <a:rPr lang="en-IN" dirty="0">
                <a:solidFill>
                  <a:schemeClr val="bg1">
                    <a:lumMod val="65000"/>
                  </a:schemeClr>
                </a:solidFill>
                <a:latin typeface="Liberation Mono"/>
              </a:rPr>
              <a:t>(</a:t>
            </a:r>
            <a:r>
              <a:rPr lang="en-IN" dirty="0">
                <a:latin typeface="Liberation Mono"/>
              </a:rPr>
              <a:t>bphone, cphone, hphone</a:t>
            </a:r>
            <a:r>
              <a:rPr lang="en-IN" dirty="0">
                <a:solidFill>
                  <a:schemeClr val="bg1">
                    <a:lumMod val="6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bg1">
                    <a:lumMod val="6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549400" y="5076724"/>
            <a:ext cx="9987877" cy="1046440"/>
          </a:xfrm>
          <a:prstGeom prst="rect">
            <a:avLst/>
          </a:prstGeom>
        </p:spPr>
        <p:txBody>
          <a:bodyPr wrap="square">
            <a:spAutoFit/>
          </a:bodyPr>
          <a:lstStyle/>
          <a:p>
            <a:r>
              <a:rPr lang="en-IN" sz="2200" dirty="0">
                <a:solidFill>
                  <a:srgbClr val="FF0000"/>
                </a:solidFill>
              </a:rPr>
              <a:t>NOTE</a:t>
            </a:r>
            <a:r>
              <a:rPr lang="en-IN" sz="2000" dirty="0">
                <a:solidFill>
                  <a:srgbClr val="FF0000"/>
                </a:solidFill>
              </a:rPr>
              <a:t>: </a:t>
            </a:r>
          </a:p>
          <a:p>
            <a:endParaRPr lang="en-IN" sz="2000" dirty="0">
              <a:solidFill>
                <a:srgbClr val="FF0000"/>
              </a:solidFill>
            </a:endParaRPr>
          </a:p>
          <a:p>
            <a:r>
              <a:rPr lang="en-IN" sz="2000" dirty="0">
                <a:solidFill>
                  <a:srgbClr val="006C86"/>
                </a:solidFill>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1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1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59124334"/>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5583933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a:t>
            </a:r>
            <a:r>
              <a:rPr lang="en-IN" sz="3200" i="1">
                <a:solidFill>
                  <a:srgbClr val="FF9900"/>
                </a:solidFill>
                <a:latin typeface="Arial" pitchFamily="34" charset="0"/>
                <a:cs typeface="Arial" pitchFamily="34" charset="0"/>
              </a:rPr>
              <a:t>is </a:t>
            </a:r>
            <a:r>
              <a:rPr lang="en-US" sz="3200" i="1">
                <a:solidFill>
                  <a:srgbClr val="FF9900"/>
                </a:solidFill>
                <a:latin typeface="Arial" pitchFamily="34" charset="0"/>
                <a:cs typeface="Arial" pitchFamily="34" charset="0"/>
              </a:rPr>
              <a:t>Database</a:t>
            </a:r>
            <a:r>
              <a:rPr lang="en-IN" sz="3200" i="1">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980728"/>
            <a:ext cx="6858048" cy="707886"/>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p:txBody>
      </p:sp>
    </p:spTree>
    <p:extLst>
      <p:ext uri="{BB962C8B-B14F-4D97-AF65-F5344CB8AC3E}">
        <p14:creationId xmlns:p14="http://schemas.microsoft.com/office/powerpoint/2010/main" val="518904722"/>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 &gt;,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2003300"/>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0077AA"/>
                </a:solidFill>
                <a:latin typeface="Liberation Mono"/>
              </a:rPr>
              <a:t>IFNULL(expression1,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(null,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(1/0,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(1/0, </a:t>
            </a:r>
            <a:r>
              <a:rPr lang="en-US" dirty="0">
                <a:solidFill>
                  <a:srgbClr val="669900"/>
                </a:solidFill>
                <a:latin typeface="Liberation Mono"/>
              </a:rPr>
              <a:t>'Yes'</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0077AA"/>
                </a:solidFill>
                <a:latin typeface="Liberation Mono"/>
              </a:rPr>
              <a:t>IFNULL</a:t>
            </a:r>
            <a:r>
              <a:rPr lang="en-IN" dirty="0">
                <a:latin typeface="Liberation Mono"/>
                <a:ea typeface="Times New Roman" panose="02020603050405020304" pitchFamily="18" charset="0"/>
              </a:rPr>
              <a:t>(comm + comm*.25, 1000)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8" name="Rectangle 7"/>
          <p:cNvSpPr/>
          <p:nvPr/>
        </p:nvSpPr>
        <p:spPr>
          <a:xfrm>
            <a:off x="551383" y="2852936"/>
            <a:ext cx="11201132" cy="3693319"/>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(1 &gt; 2, 2, 3) as R1;</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(sal = 3000,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(sal = 3000 and ename = 'FORD', 'Y', 'N')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(comm is NULL &amp;&amp; ename =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0077AA"/>
                </a:solidFill>
                <a:latin typeface="Liberation Mono"/>
                <a:cs typeface="Arial" panose="020B0604020202020204" pitchFamily="34" charset="0"/>
              </a:rPr>
              <a:t>IF</a:t>
            </a:r>
            <a:r>
              <a:rPr lang="en-IN" dirty="0">
                <a:latin typeface="Liberation Mono"/>
                <a:ea typeface="Times New Roman" panose="02020603050405020304" pitchFamily="18" charset="0"/>
                <a:cs typeface="Arial" panose="020B0604020202020204" pitchFamily="34" charset="0"/>
              </a:rPr>
              <a:t>(deptno = 10,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Times New Roman" panose="02020603050405020304" pitchFamily="18" charset="0"/>
                <a:cs typeface="Arial" panose="020B0604020202020204" pitchFamily="34" charset="0"/>
              </a:rPr>
              <a:t>(deptno = 20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latin typeface="Liberation Mono"/>
                <a:ea typeface="Times New Roman" panose="02020603050405020304" pitchFamily="18" charset="0"/>
                <a:cs typeface="Arial" panose="020B0604020202020204" pitchFamily="34" charset="0"/>
              </a:rPr>
              <a:t>))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0077AA"/>
                </a:solidFill>
                <a:latin typeface="Liberation Mono"/>
                <a:cs typeface="Arial" panose="020B0604020202020204" pitchFamily="34" charset="0"/>
              </a:rPr>
              <a:t>IF</a:t>
            </a:r>
            <a:r>
              <a:rPr lang="en-IN" dirty="0">
                <a:latin typeface="Liberation Mono"/>
              </a:rPr>
              <a:t>(unitsinstock &lt;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NULLIF</a:t>
            </a:r>
            <a:r>
              <a:rPr lang="en-US" dirty="0">
                <a:latin typeface="Liberation Mono"/>
                <a:ea typeface="Times New Roman" panose="02020603050405020304" pitchFamily="18" charset="0"/>
              </a:rPr>
              <a:t>(1, 1)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NULLIF</a:t>
            </a:r>
            <a:r>
              <a:rPr lang="en-US" dirty="0">
                <a:latin typeface="Liberation Mono"/>
                <a:ea typeface="Times New Roman" panose="02020603050405020304" pitchFamily="18" charset="0"/>
              </a:rPr>
              <a:t>(1, 2) as R1;</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1764" y="2479442"/>
            <a:ext cx="11205981"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a:t>
            </a:r>
            <a:r>
              <a:rPr lang="en-IN" sz="2000" dirty="0">
                <a:latin typeface="Liberation Mono"/>
              </a:rPr>
              <a:t>value</a:t>
            </a:r>
            <a:r>
              <a:rPr lang="en-IN" sz="2000" dirty="0">
                <a:solidFill>
                  <a:srgbClr val="0077AA"/>
                </a:solidFill>
                <a:latin typeface="Liberation Mono"/>
              </a:rPr>
              <a:t> WHEN [</a:t>
            </a:r>
            <a:r>
              <a:rPr lang="en-IN" sz="2000" dirty="0">
                <a:latin typeface="Liberation Mono"/>
              </a:rPr>
              <a:t>compare_value</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[WHEN [</a:t>
            </a:r>
            <a:r>
              <a:rPr lang="en-IN" sz="2000" dirty="0">
                <a:latin typeface="Liberation Mono"/>
              </a:rPr>
              <a:t>compare_value</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[ELSE </a:t>
            </a:r>
            <a:r>
              <a:rPr lang="en-IN" sz="2000" dirty="0">
                <a:latin typeface="Liberation Mono"/>
              </a:rPr>
              <a:t>result</a:t>
            </a:r>
            <a:r>
              <a:rPr lang="en-IN" sz="2000" dirty="0">
                <a:solidFill>
                  <a:srgbClr val="0077AA"/>
                </a:solidFill>
                <a:latin typeface="Liberation Mono"/>
              </a:rPr>
              <a:t>] END</a:t>
            </a:r>
          </a:p>
        </p:txBody>
      </p:sp>
      <p:sp>
        <p:nvSpPr>
          <p:cNvPr id="8" name="Rectangle 7"/>
          <p:cNvSpPr/>
          <p:nvPr/>
        </p:nvSpPr>
        <p:spPr>
          <a:xfrm>
            <a:off x="431764" y="3284984"/>
            <a:ext cx="11568891"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Rectangle 8"/>
          <p:cNvSpPr/>
          <p:nvPr/>
        </p:nvSpPr>
        <p:spPr>
          <a:xfrm>
            <a:off x="431764" y="3915593"/>
            <a:ext cx="11568891"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FF0000"/>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0077AA"/>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0077AA"/>
                </a:solidFill>
                <a:latin typeface="Liberation Mono"/>
              </a:rPr>
              <a:t>END</a:t>
            </a:r>
            <a:r>
              <a:rPr lang="en-IN" dirty="0">
                <a:solidFill>
                  <a:srgbClr val="FF0000"/>
                </a:solidFill>
                <a:latin typeface="Liberation Mono"/>
                <a:ea typeface="Times New Roman" panose="02020603050405020304" pitchFamily="18" charset="0"/>
              </a:rPr>
              <a:t>  </a:t>
            </a:r>
            <a:r>
              <a:rPr lang="en-IN" dirty="0">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4805075"/>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0077AA"/>
                </a:solidFill>
                <a:latin typeface="Liberation Mono"/>
              </a:rPr>
              <a:t>sum</a:t>
            </a:r>
            <a:r>
              <a:rPr lang="en-IN" dirty="0">
                <a:latin typeface="Liberation Mono"/>
              </a:rPr>
              <a:t>(</a:t>
            </a:r>
            <a:r>
              <a:rPr lang="en-IN" dirty="0">
                <a:solidFill>
                  <a:srgbClr val="0077AA"/>
                </a:solidFill>
                <a:latin typeface="Liberation Mono"/>
              </a:rPr>
              <a:t>CASE</a:t>
            </a:r>
            <a:r>
              <a:rPr lang="en-IN" dirty="0">
                <a:latin typeface="Liberation Mono"/>
              </a:rPr>
              <a:t> job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0077AA"/>
                </a:solidFill>
                <a:latin typeface="Liberation Mono"/>
              </a:rPr>
              <a:t>THEN</a:t>
            </a:r>
            <a:r>
              <a:rPr lang="en-IN" dirty="0">
                <a:latin typeface="Liberation Mono"/>
              </a:rPr>
              <a:t> 1 </a:t>
            </a:r>
            <a:r>
              <a:rPr lang="en-IN" dirty="0">
                <a:solidFill>
                  <a:srgbClr val="0077AA"/>
                </a:solidFill>
                <a:latin typeface="Liberation Mono"/>
              </a:rPr>
              <a:t>ELSE</a:t>
            </a:r>
            <a:r>
              <a:rPr lang="en-IN" dirty="0">
                <a:latin typeface="Liberation Mono"/>
              </a:rPr>
              <a:t> 0 </a:t>
            </a:r>
            <a:r>
              <a:rPr lang="en-IN" dirty="0">
                <a:solidFill>
                  <a:srgbClr val="0077AA"/>
                </a:solidFill>
                <a:latin typeface="Liberation Mono"/>
              </a:rPr>
              <a:t>END</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0077AA"/>
                </a:solidFill>
                <a:latin typeface="Liberation Mono"/>
              </a:rPr>
              <a:t>sum</a:t>
            </a:r>
            <a:r>
              <a:rPr lang="en-IN" dirty="0">
                <a:latin typeface="Liberation Mono"/>
              </a:rPr>
              <a:t>(</a:t>
            </a:r>
            <a:r>
              <a:rPr lang="en-IN" dirty="0">
                <a:solidFill>
                  <a:srgbClr val="0077AA"/>
                </a:solidFill>
                <a:latin typeface="Liberation Mono"/>
              </a:rPr>
              <a:t>CASE</a:t>
            </a:r>
            <a:r>
              <a:rPr lang="en-IN" dirty="0">
                <a:latin typeface="Liberation Mono"/>
              </a:rPr>
              <a:t> job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0077AA"/>
                </a:solidFill>
                <a:latin typeface="Liberation Mono"/>
              </a:rPr>
              <a:t>THEN</a:t>
            </a:r>
            <a:r>
              <a:rPr lang="en-IN" dirty="0">
                <a:latin typeface="Liberation Mono"/>
              </a:rPr>
              <a:t> 1 </a:t>
            </a:r>
            <a:r>
              <a:rPr lang="en-IN" dirty="0">
                <a:solidFill>
                  <a:srgbClr val="0077AA"/>
                </a:solidFill>
                <a:latin typeface="Liberation Mono"/>
              </a:rPr>
              <a:t>END</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837304"/>
            <a:ext cx="11737303" cy="3477875"/>
          </a:xfrm>
          <a:prstGeom prst="rect">
            <a:avLst/>
          </a:prstGeom>
          <a:noFill/>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endParaRPr lang="en-IN" sz="800" dirty="0">
              <a:solidFill>
                <a:srgbClr val="0077AA"/>
              </a:solidFill>
              <a:latin typeface="Liberation Mono"/>
            </a:endParaRPr>
          </a:p>
          <a:p>
            <a:endParaRPr lang="en-IN" sz="800" dirty="0">
              <a:solidFill>
                <a:srgbClr val="0077AA"/>
              </a:solidFill>
              <a:latin typeface="Liberation Mono"/>
            </a:endParaRPr>
          </a:p>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0077AA"/>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0077AA"/>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0077AA"/>
                </a:solidFill>
                <a:latin typeface="Liberation Mono"/>
              </a:rPr>
              <a:t>CASE</a:t>
            </a:r>
            <a:r>
              <a:rPr lang="en-IN" dirty="0">
                <a:latin typeface="Liberation Mono"/>
              </a:rPr>
              <a:t> </a:t>
            </a:r>
            <a:r>
              <a:rPr lang="en-IN" dirty="0">
                <a:solidFill>
                  <a:srgbClr val="0077AA"/>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latin typeface="Liberation Mono"/>
              </a:rPr>
              <a:t>)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0077AA"/>
                </a:solidFill>
                <a:latin typeface="Liberation Mono"/>
              </a:rPr>
              <a:t>WHEN</a:t>
            </a:r>
            <a:r>
              <a:rPr lang="en-IN" dirty="0">
                <a:latin typeface="Liberation Mono"/>
              </a:rPr>
              <a:t> country = </a:t>
            </a:r>
            <a:r>
              <a:rPr lang="en-IN" dirty="0">
                <a:solidFill>
                  <a:srgbClr val="669900"/>
                </a:solidFill>
                <a:latin typeface="Liberation Mono"/>
              </a:rPr>
              <a:t>'Brazil'</a:t>
            </a:r>
            <a:r>
              <a:rPr lang="en-IN" dirty="0">
                <a:latin typeface="Liberation Mono"/>
              </a:rPr>
              <a:t>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0077AA"/>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latin typeface="Liberation Mono"/>
              </a:rPr>
              <a:t>)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0077AA"/>
                </a:solidFill>
                <a:latin typeface="Liberation Mono"/>
              </a:rPr>
              <a:t>WHEN</a:t>
            </a:r>
            <a:r>
              <a:rPr lang="en-IN" dirty="0">
                <a:latin typeface="Liberation Mono"/>
              </a:rPr>
              <a:t> country = </a:t>
            </a:r>
            <a:r>
              <a:rPr lang="en-IN" dirty="0">
                <a:solidFill>
                  <a:srgbClr val="669900"/>
                </a:solidFill>
                <a:latin typeface="Liberation Mono"/>
              </a:rPr>
              <a:t>'Australia'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0077AA"/>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0077AA"/>
                </a:solidFill>
                <a:latin typeface="Liberation Mono"/>
              </a:rPr>
              <a:t>END</a:t>
            </a:r>
            <a:r>
              <a:rPr lang="en-IN" dirty="0">
                <a:latin typeface="Liberation Mono"/>
              </a:rPr>
              <a:t> AS 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a:t>
            </a:r>
            <a:r>
              <a:rPr lang="en-IN" sz="2000" dirty="0">
                <a:latin typeface="Liberation Mono"/>
              </a:rPr>
              <a:t>condition</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[WHEN [</a:t>
            </a:r>
            <a:r>
              <a:rPr lang="en-IN" sz="2000" dirty="0">
                <a:latin typeface="Liberation Mono"/>
              </a:rPr>
              <a:t>condition</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[ELSE </a:t>
            </a:r>
            <a:r>
              <a:rPr lang="en-IN" sz="2000" dirty="0">
                <a:latin typeface="Liberation Mono"/>
              </a:rPr>
              <a:t>result</a:t>
            </a:r>
            <a:r>
              <a:rPr lang="en-IN" sz="2000" dirty="0">
                <a:solidFill>
                  <a:srgbClr val="0077AA"/>
                </a:solidFill>
                <a:latin typeface="Liberation Mono"/>
              </a:rPr>
              <a:t>] 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Rectangle 1">
            <a:extLst>
              <a:ext uri="{FF2B5EF4-FFF2-40B4-BE49-F238E27FC236}">
                <a16:creationId xmlns:a16="http://schemas.microsoft.com/office/drawing/2014/main" id="{DB1260A3-B463-4C88-A977-D01447D963F5}"/>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a:t>
            </a:r>
            <a:r>
              <a:rPr lang="en-IN" sz="2000" dirty="0">
                <a:latin typeface="Liberation Mono"/>
              </a:rPr>
              <a:t>condition</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[WHEN [</a:t>
            </a:r>
            <a:r>
              <a:rPr lang="en-IN" sz="2000" dirty="0">
                <a:latin typeface="Liberation Mono"/>
              </a:rPr>
              <a:t>condition</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[ELSE </a:t>
            </a:r>
            <a:r>
              <a:rPr lang="en-IN" sz="2000" dirty="0">
                <a:latin typeface="Liberation Mono"/>
              </a:rPr>
              <a:t>result</a:t>
            </a:r>
            <a:r>
              <a:rPr lang="en-IN" sz="2000" dirty="0">
                <a:solidFill>
                  <a:srgbClr val="0077AA"/>
                </a:solidFill>
                <a:latin typeface="Liberation Mono"/>
              </a:rPr>
              <a:t>] END</a:t>
            </a:r>
            <a:r>
              <a:rPr lang="en-US" sz="2000" dirty="0">
                <a:solidFill>
                  <a:srgbClr val="0077AA"/>
                </a:solidFill>
                <a:latin typeface="Liberation Mono"/>
              </a:rPr>
              <a:t> </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dirty="0">
                <a:solidFill>
                  <a:srgbClr val="333333"/>
                </a:solidFill>
                <a:latin typeface="Courier New" panose="02070309020205020404" pitchFamily="49" charset="0"/>
              </a:rPr>
              <a:t>custID</a:t>
            </a:r>
            <a:r>
              <a:rPr lang="en-US" b="1" i="0" dirty="0">
                <a:solidFill>
                  <a:srgbClr val="333333"/>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625061"/>
          </a:xfrm>
          <a:prstGeom prst="rect">
            <a:avLst/>
          </a:prstGeom>
          <a:noFill/>
        </p:spPr>
        <p:txBody>
          <a:bodyPr wrap="square">
            <a:spAutoFit/>
          </a:bodyPr>
          <a:lstStyle/>
          <a:p>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'Debit'</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1</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'Credit'</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2</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'Total'</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END</a:t>
            </a:r>
            <a:r>
              <a:rPr lang="en-US" b="1" i="0" dirty="0">
                <a:solidFill>
                  <a:srgbClr val="333333"/>
                </a:solidFill>
                <a:effectLst/>
                <a:latin typeface="Courier New" panose="02070309020205020404" pitchFamily="49" charset="0"/>
              </a:rPr>
              <a:t> </a:t>
            </a:r>
            <a:r>
              <a:rPr lang="en-US" dirty="0">
                <a:solidFill>
                  <a:srgbClr val="333333"/>
                </a:solidFill>
                <a:latin typeface="Courier New" panose="02070309020205020404" pitchFamily="49" charset="0"/>
              </a:rPr>
              <a:t>transactionType</a:t>
            </a:r>
            <a:r>
              <a:rPr lang="en-US" b="1" i="0" dirty="0">
                <a:solidFill>
                  <a:srgbClr val="333333"/>
                </a:solidFill>
                <a:effectLst/>
                <a:latin typeface="Courier New" panose="02070309020205020404" pitchFamily="49" charset="0"/>
              </a:rPr>
              <a:t>;</a:t>
            </a:r>
            <a:endParaRPr lang="en-IN" dirty="0"/>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929759"/>
          </a:xfrm>
          <a:prstGeom prst="rect">
            <a:avLst/>
          </a:prstGeom>
        </p:spPr>
        <p:txBody>
          <a:bodyPr wrap="square">
            <a:spAutoFit/>
          </a:bodyPr>
          <a:lstStyle/>
          <a:p>
            <a:r>
              <a:rPr lang="en-US" b="1" dirty="0">
                <a:solidFill>
                  <a:srgbClr val="2658E6"/>
                </a:solidFill>
                <a:latin typeface="Courier New" panose="02070309020205020404" pitchFamily="49" charset="0"/>
              </a:rPr>
              <a:t>* </a:t>
            </a:r>
            <a:r>
              <a:rPr lang="en-IN" b="1" dirty="0">
                <a:solidFill>
                  <a:srgbClr val="333333"/>
                </a:solidFill>
                <a:latin typeface="Courier New" panose="02070309020205020404" pitchFamily="49" charset="0"/>
              </a:rPr>
              <a:t>ORDER BY CASE </a:t>
            </a:r>
            <a:r>
              <a:rPr lang="en-IN" dirty="0">
                <a:solidFill>
                  <a:srgbClr val="333333"/>
                </a:solidFill>
                <a:latin typeface="Courier New" panose="02070309020205020404" pitchFamily="49" charset="0"/>
              </a:rPr>
              <a:t>status</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'active'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1</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'approved'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2</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'rejected'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'submitted'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4</a:t>
            </a:r>
          </a:p>
          <a:p>
            <a:pPr marL="273050"/>
            <a:r>
              <a:rPr lang="en-IN" b="1" dirty="0">
                <a:solidFill>
                  <a:srgbClr val="333333"/>
                </a:solidFill>
                <a:latin typeface="Courier New" panose="02070309020205020404" pitchFamily="49" charset="0"/>
              </a:rPr>
              <a:t>ELSE</a:t>
            </a:r>
            <a:r>
              <a:rPr lang="en-IN" dirty="0"/>
              <a:t> </a:t>
            </a:r>
            <a:r>
              <a:rPr lang="en-IN" dirty="0">
                <a:solidFill>
                  <a:srgbClr val="DD1144"/>
                </a:solidFill>
                <a:latin typeface="Courier New" panose="02070309020205020404" pitchFamily="49" charset="0"/>
              </a:rPr>
              <a:t>5</a:t>
            </a:r>
            <a:r>
              <a:rPr lang="en-IN" dirty="0"/>
              <a:t> </a:t>
            </a:r>
            <a:r>
              <a:rPr lang="en-IN" b="1" dirty="0">
                <a:solidFill>
                  <a:srgbClr val="333333"/>
                </a:solidFill>
                <a:latin typeface="Courier New" panose="02070309020205020404" pitchFamily="49" charset="0"/>
              </a:rPr>
              <a:t>END </a:t>
            </a:r>
            <a:r>
              <a:rPr lang="en-US" dirty="0">
                <a:solidFill>
                  <a:srgbClr val="333333"/>
                </a:solidFill>
                <a:latin typeface="Courier New" panose="02070309020205020404" pitchFamily="49" charset="0"/>
              </a:rPr>
              <a:t>statusType</a:t>
            </a:r>
            <a:endParaRPr lang="en-IN" b="1" dirty="0">
              <a:solidFill>
                <a:srgbClr val="333333"/>
              </a:solidFill>
              <a:latin typeface="Courier New" panose="02070309020205020404" pitchFamily="49" charset="0"/>
            </a:endParaRPr>
          </a:p>
        </p:txBody>
      </p:sp>
    </p:spTree>
    <p:extLst>
      <p:ext uri="{BB962C8B-B14F-4D97-AF65-F5344CB8AC3E}">
        <p14:creationId xmlns:p14="http://schemas.microsoft.com/office/powerpoint/2010/main" val="3092956502"/>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8" name="Rectangle 7"/>
          <p:cNvSpPr/>
          <p:nvPr/>
        </p:nvSpPr>
        <p:spPr>
          <a:xfrm>
            <a:off x="431765" y="2678408"/>
            <a:ext cx="11604549"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0077AA"/>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0077AA"/>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Rectangle 1">
            <a:extLst>
              <a:ext uri="{FF2B5EF4-FFF2-40B4-BE49-F238E27FC236}">
                <a16:creationId xmlns:a16="http://schemas.microsoft.com/office/drawing/2014/main" id="{DB1260A3-B463-4C88-A977-D01447D963F5}"/>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a:t>
            </a:r>
            <a:r>
              <a:rPr lang="en-IN" sz="2000" dirty="0">
                <a:latin typeface="Liberation Mono"/>
              </a:rPr>
              <a:t>condition</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[WHEN [</a:t>
            </a:r>
            <a:r>
              <a:rPr lang="en-IN" sz="2000" dirty="0">
                <a:latin typeface="Liberation Mono"/>
              </a:rPr>
              <a:t>condition</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[ELSE </a:t>
            </a:r>
            <a:r>
              <a:rPr lang="en-IN" sz="2000" dirty="0">
                <a:latin typeface="Liberation Mono"/>
              </a:rPr>
              <a:t>result</a:t>
            </a:r>
            <a:r>
              <a:rPr lang="en-IN" sz="2000" dirty="0">
                <a:solidFill>
                  <a:srgbClr val="0077AA"/>
                </a:solidFill>
                <a:latin typeface="Liberation Mono"/>
              </a:rPr>
              <a:t>] END</a:t>
            </a:r>
            <a:r>
              <a:rPr lang="en-US" sz="2000" dirty="0">
                <a:solidFill>
                  <a:srgbClr val="0077AA"/>
                </a:solidFill>
                <a:latin typeface="Liberation Mono"/>
              </a:rPr>
              <a:t> </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3593292"/>
            <a:ext cx="1070479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 </a:t>
            </a:r>
          </a:p>
          <a:p>
            <a:pPr marL="285750" indent="-285750">
              <a:buFont typeface="Arial" panose="020B0604020202020204" pitchFamily="34" charset="0"/>
              <a:buChar char="•"/>
            </a:pPr>
            <a:r>
              <a:rPr lang="en-IN" dirty="0">
                <a:solidFill>
                  <a:srgbClr val="0077AA"/>
                </a:solidFill>
                <a:latin typeface="Liberation Mono"/>
              </a:rPr>
              <a:t>  CASE</a:t>
            </a:r>
            <a:r>
              <a:rPr lang="en-IN" dirty="0">
                <a:latin typeface="Liberation Mono"/>
              </a:rPr>
              <a:t> </a:t>
            </a:r>
          </a:p>
          <a:p>
            <a:pPr marL="273050"/>
            <a:r>
              <a:rPr lang="en-IN" dirty="0">
                <a:solidFill>
                  <a:srgbClr val="0077AA"/>
                </a:solidFill>
                <a:latin typeface="Liberation Mono"/>
              </a:rPr>
              <a:t>     WHEN</a:t>
            </a:r>
            <a:r>
              <a:rPr lang="en-IN" dirty="0">
                <a:latin typeface="Liberation Mono"/>
              </a:rPr>
              <a:t> </a:t>
            </a:r>
            <a:r>
              <a:rPr lang="en-IN" dirty="0">
                <a:solidFill>
                  <a:srgbClr val="0077AA"/>
                </a:solidFill>
                <a:latin typeface="Liberation Mono"/>
              </a:rPr>
              <a:t>COUNT</a:t>
            </a:r>
            <a:r>
              <a:rPr lang="en-IN" dirty="0">
                <a:latin typeface="Liberation Mono"/>
              </a:rPr>
              <a:t>(*) = 1 </a:t>
            </a:r>
            <a:r>
              <a:rPr lang="en-IN" dirty="0">
                <a:solidFill>
                  <a:srgbClr val="0077AA"/>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WHEN</a:t>
            </a:r>
            <a:r>
              <a:rPr lang="en-IN" dirty="0">
                <a:latin typeface="Liberation Mono"/>
              </a:rPr>
              <a:t> </a:t>
            </a:r>
            <a:r>
              <a:rPr lang="en-IN" dirty="0">
                <a:solidFill>
                  <a:srgbClr val="0077AA"/>
                </a:solidFill>
                <a:latin typeface="Liberation Mono"/>
              </a:rPr>
              <a:t>COUNT</a:t>
            </a:r>
            <a:r>
              <a:rPr lang="en-IN" dirty="0">
                <a:latin typeface="Liberation Mono"/>
              </a:rPr>
              <a:t>(*) = 2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WHEN</a:t>
            </a:r>
            <a:r>
              <a:rPr lang="en-IN" dirty="0">
                <a:latin typeface="Liberation Mono"/>
              </a:rPr>
              <a:t> </a:t>
            </a:r>
            <a:r>
              <a:rPr lang="en-IN" dirty="0">
                <a:solidFill>
                  <a:srgbClr val="0077AA"/>
                </a:solidFill>
                <a:latin typeface="Liberation Mono"/>
              </a:rPr>
              <a:t>COUNT</a:t>
            </a:r>
            <a:r>
              <a:rPr lang="en-IN" dirty="0">
                <a:latin typeface="Liberation Mono"/>
              </a:rPr>
              <a:t>(*) = 3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WHEN</a:t>
            </a:r>
            <a:r>
              <a:rPr lang="en-IN" dirty="0">
                <a:latin typeface="Liberation Mono"/>
              </a:rPr>
              <a:t> </a:t>
            </a:r>
            <a:r>
              <a:rPr lang="en-IN" dirty="0">
                <a:solidFill>
                  <a:srgbClr val="0077AA"/>
                </a:solidFill>
                <a:latin typeface="Liberation Mono"/>
              </a:rPr>
              <a:t>COUNT</a:t>
            </a:r>
            <a:r>
              <a:rPr lang="en-IN" dirty="0">
                <a:latin typeface="Liberation Mono"/>
              </a:rPr>
              <a:t>(*) &gt;= 4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END</a:t>
            </a:r>
            <a:r>
              <a:rPr lang="en-IN" dirty="0">
                <a:latin typeface="Liberation Mono"/>
              </a:rPr>
              <a:t> "Customer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2;</a:t>
            </a:r>
          </a:p>
        </p:txBody>
      </p:sp>
    </p:spTree>
    <p:extLst>
      <p:ext uri="{BB962C8B-B14F-4D97-AF65-F5344CB8AC3E}">
        <p14:creationId xmlns:p14="http://schemas.microsoft.com/office/powerpoint/2010/main" val="34352645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09511" y="4941168"/>
            <a:ext cx="4362359" cy="1916832"/>
          </a:xfrm>
          <a:prstGeom prst="rect">
            <a:avLst/>
          </a:prstGeom>
        </p:spPr>
      </p:pic>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769441"/>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name, address, phone and age)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573016"/>
            <a:ext cx="11881320" cy="1692771"/>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store and retrieve large amount of data </a:t>
            </a:r>
            <a:r>
              <a:rPr lang="en-US" sz="2000" dirty="0">
                <a:latin typeface="Palatino Linotype" panose="02040502050505030304" pitchFamily="18" charset="0"/>
              </a:rPr>
              <a:t>easily, which is stored in one or more data files by one or more users, it is called as </a:t>
            </a:r>
            <a:r>
              <a:rPr lang="en-US" sz="2000" b="1" dirty="0">
                <a:solidFill>
                  <a:srgbClr val="570528"/>
                </a:solidFill>
                <a:latin typeface="Palatino Linotype" panose="02040502050505030304" pitchFamily="18" charset="0"/>
              </a:rPr>
              <a:t>structured data</a:t>
            </a:r>
            <a:r>
              <a:rPr lang="en-US" sz="20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780928"/>
            <a:ext cx="11573568" cy="646331"/>
          </a:xfrm>
          <a:prstGeom prst="rect">
            <a:avLst/>
          </a:prstGeom>
          <a:noFill/>
        </p:spPr>
        <p:txBody>
          <a:bodyPr wrap="square">
            <a:spAutoFit/>
          </a:bodyPr>
          <a:lstStyle/>
          <a:p>
            <a:r>
              <a:rPr lang="en-US" b="0" i="0" dirty="0">
                <a:solidFill>
                  <a:srgbClr val="202122"/>
                </a:solidFill>
                <a:effectLst/>
                <a:latin typeface="Arial" panose="020B0604020202020204" pitchFamily="34" charset="0"/>
              </a:rPr>
              <a:t>The </a:t>
            </a:r>
            <a:r>
              <a:rPr lang="en-US" dirty="0">
                <a:solidFill>
                  <a:srgbClr val="202122"/>
                </a:solidFill>
                <a:latin typeface="Arial" panose="020B0604020202020204" pitchFamily="34" charset="0"/>
              </a:rPr>
              <a:t>database management system (DBMS) is the software that interacts with </a:t>
            </a:r>
            <a:r>
              <a:rPr lang="en-US" b="1" dirty="0">
                <a:solidFill>
                  <a:srgbClr val="202122"/>
                </a:solidFill>
                <a:latin typeface="Arial" panose="020B0604020202020204" pitchFamily="34" charset="0"/>
              </a:rPr>
              <a:t>end users</a:t>
            </a:r>
            <a:r>
              <a:rPr lang="en-US" dirty="0">
                <a:solidFill>
                  <a:srgbClr val="202122"/>
                </a:solidFill>
                <a:latin typeface="Arial" panose="020B0604020202020204" pitchFamily="34" charset="0"/>
              </a:rPr>
              <a:t>, </a:t>
            </a:r>
            <a:r>
              <a:rPr lang="en-US" b="1" dirty="0">
                <a:solidFill>
                  <a:srgbClr val="202122"/>
                </a:solidFill>
                <a:latin typeface="Arial" panose="020B0604020202020204" pitchFamily="34" charset="0"/>
              </a:rPr>
              <a:t>applications</a:t>
            </a:r>
            <a:r>
              <a:rPr lang="en-US" dirty="0">
                <a:solidFill>
                  <a:srgbClr val="202122"/>
                </a:solidFill>
                <a:latin typeface="Arial" panose="020B0604020202020204" pitchFamily="34" charset="0"/>
              </a:rPr>
              <a:t>, and the </a:t>
            </a:r>
            <a:r>
              <a:rPr lang="en-US" b="1" dirty="0">
                <a:solidFill>
                  <a:srgbClr val="202122"/>
                </a:solidFill>
                <a:latin typeface="Arial" panose="020B0604020202020204" pitchFamily="34" charset="0"/>
              </a:rPr>
              <a:t>database</a:t>
            </a:r>
            <a:r>
              <a:rPr lang="en-US" dirty="0">
                <a:solidFill>
                  <a:srgbClr val="202122"/>
                </a:solidFill>
                <a:latin typeface="Arial" panose="020B0604020202020204" pitchFamily="34" charset="0"/>
              </a:rPr>
              <a:t> itself to store and analyze the data.</a:t>
            </a:r>
            <a:endParaRPr lang="en-IN" dirty="0">
              <a:solidFill>
                <a:srgbClr val="202122"/>
              </a:solidFill>
              <a:latin typeface="Arial" panose="020B0604020202020204" pitchFamily="34" charset="0"/>
            </a:endParaRPr>
          </a:p>
        </p:txBody>
      </p:sp>
    </p:spTree>
    <p:extLst>
      <p:ext uri="{BB962C8B-B14F-4D97-AF65-F5344CB8AC3E}">
        <p14:creationId xmlns:p14="http://schemas.microsoft.com/office/powerpoint/2010/main" val="3395159497"/>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61539" y="1264152"/>
            <a:ext cx="11505951"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9" name="Rectangle 8"/>
          <p:cNvSpPr/>
          <p:nvPr/>
        </p:nvSpPr>
        <p:spPr>
          <a:xfrm>
            <a:off x="335360" y="2559551"/>
            <a:ext cx="11449271"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0" name="Rectangle 9"/>
          <p:cNvSpPr/>
          <p:nvPr/>
        </p:nvSpPr>
        <p:spPr>
          <a:xfrm>
            <a:off x="372875" y="3966155"/>
            <a:ext cx="1140675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Tree>
    <p:extLst>
      <p:ext uri="{BB962C8B-B14F-4D97-AF65-F5344CB8AC3E}">
        <p14:creationId xmlns:p14="http://schemas.microsoft.com/office/powerpoint/2010/main" val="4025255439"/>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695400" y="1326450"/>
            <a:ext cx="8839200"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CURDATE</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CURTIME</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
        <p:nvSpPr>
          <p:cNvPr id="12" name="Rectangle 11"/>
          <p:cNvSpPr/>
          <p:nvPr/>
        </p:nvSpPr>
        <p:spPr>
          <a:xfrm>
            <a:off x="695400" y="3092187"/>
            <a:ext cx="8686800" cy="984885"/>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400"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NOW()				CURDATE()		CURTIME()</a:t>
            </a:r>
          </a:p>
          <a:p>
            <a:r>
              <a:rPr lang="en-IN" dirty="0">
                <a:latin typeface="Arial" panose="020B0604020202020204" pitchFamily="34" charset="0"/>
                <a:cs typeface="Arial" panose="020B0604020202020204" pitchFamily="34" charset="0"/>
              </a:rPr>
              <a:t>2017-02-11 10:22:31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9" name="Rectangle 8"/>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Tree>
    <p:extLst>
      <p:ext uri="{BB962C8B-B14F-4D97-AF65-F5344CB8AC3E}">
        <p14:creationId xmlns:p14="http://schemas.microsoft.com/office/powerpoint/2010/main" val="3515856926"/>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DATE(expr)</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Tree>
    <p:extLst>
      <p:ext uri="{BB962C8B-B14F-4D97-AF65-F5344CB8AC3E}">
        <p14:creationId xmlns:p14="http://schemas.microsoft.com/office/powerpoint/2010/main" val="3213815813"/>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a:t>
            </a:r>
          </a:p>
        </p:txBody>
      </p:sp>
      <p:graphicFrame>
        <p:nvGraphicFramePr>
          <p:cNvPr id="10" name="Table 9"/>
          <p:cNvGraphicFramePr>
            <a:graphicFrameLocks noGrp="1"/>
          </p:cNvGraphicFramePr>
          <p:nvPr>
            <p:extLst>
              <p:ext uri="{D42A27DB-BD31-4B8C-83A1-F6EECF244321}">
                <p14:modId xmlns:p14="http://schemas.microsoft.com/office/powerpoint/2010/main" val="1964238130"/>
              </p:ext>
            </p:extLst>
          </p:nvPr>
        </p:nvGraphicFramePr>
        <p:xfrm>
          <a:off x="551384" y="2615905"/>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ADDDATE(</a:t>
            </a:r>
            <a:r>
              <a:rPr lang="en-IN" sz="2000" dirty="0">
                <a:solidFill>
                  <a:schemeClr val="tx2"/>
                </a:solidFill>
                <a:latin typeface="Liberation Mono"/>
              </a:rPr>
              <a:t>expr,</a:t>
            </a:r>
            <a:r>
              <a:rPr lang="en-IN" sz="2000" dirty="0">
                <a:solidFill>
                  <a:srgbClr val="0077AA"/>
                </a:solidFill>
                <a:latin typeface="Liberation Mono"/>
              </a:rPr>
              <a:t> </a:t>
            </a:r>
            <a:r>
              <a:rPr lang="en-IN" sz="2000" dirty="0">
                <a:solidFill>
                  <a:schemeClr val="tx2"/>
                </a:solidFill>
                <a:latin typeface="Liberation Mono"/>
              </a:rPr>
              <a:t>day_in_number</a:t>
            </a:r>
            <a:r>
              <a:rPr lang="en-IN" sz="2000" dirty="0">
                <a:solidFill>
                  <a:srgbClr val="0077AA"/>
                </a:solidFill>
                <a:latin typeface="Liberation Mono"/>
              </a:rPr>
              <a: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 </a:t>
            </a:r>
            <a:r>
              <a:rPr lang="en-IN" dirty="0">
                <a:solidFill>
                  <a:srgbClr val="0077AA"/>
                </a:solidFill>
                <a:latin typeface="Liberation Mono"/>
              </a:rPr>
              <a:t>ADDDATE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 1</a:t>
            </a:r>
            <a:r>
              <a:rPr lang="en-IN" dirty="0">
                <a:solidFill>
                  <a:schemeClr val="bg1">
                    <a:lumMod val="6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SUBDATE(</a:t>
            </a:r>
            <a:r>
              <a:rPr lang="en-IN" sz="2000" dirty="0">
                <a:solidFill>
                  <a:schemeClr val="tx2"/>
                </a:solidFill>
                <a:latin typeface="Liberation Mono"/>
              </a:rPr>
              <a:t>expr,</a:t>
            </a:r>
            <a:r>
              <a:rPr lang="en-IN" sz="2000" dirty="0">
                <a:solidFill>
                  <a:srgbClr val="0077AA"/>
                </a:solidFill>
                <a:latin typeface="Liberation Mono"/>
              </a:rPr>
              <a:t> </a:t>
            </a:r>
            <a:r>
              <a:rPr lang="en-IN" sz="2000" dirty="0">
                <a:solidFill>
                  <a:schemeClr val="tx2"/>
                </a:solidFill>
                <a:latin typeface="Liberation Mono"/>
              </a:rPr>
              <a:t>day_in_number</a:t>
            </a:r>
            <a:r>
              <a:rPr lang="en-IN" sz="2000" dirty="0">
                <a:solidFill>
                  <a:srgbClr val="0077AA"/>
                </a:solidFill>
                <a:latin typeface="Liberation Mono"/>
              </a:rPr>
              <a: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 </a:t>
            </a:r>
            <a:r>
              <a:rPr lang="en-IN" sz="1800" dirty="0">
                <a:solidFill>
                  <a:srgbClr val="0077AA"/>
                </a:solidFill>
                <a:latin typeface="Liberation Mono"/>
              </a:rPr>
              <a:t>SUBDATE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 1</a:t>
            </a:r>
            <a:r>
              <a:rPr lang="en-IN" dirty="0">
                <a:solidFill>
                  <a:schemeClr val="bg1">
                    <a:lumMod val="6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dirty="0">
                <a:solidFill>
                  <a:schemeClr val="tx2"/>
                </a:solidFill>
                <a:latin typeface="Liberation Mono"/>
              </a:rPr>
              <a:t>expr1,</a:t>
            </a:r>
            <a:r>
              <a:rPr lang="en-IN" sz="2000" dirty="0">
                <a:solidFill>
                  <a:srgbClr val="0077AA"/>
                </a:solidFill>
                <a:latin typeface="Liberation Mono"/>
              </a:rPr>
              <a:t> </a:t>
            </a:r>
            <a:r>
              <a:rPr lang="en-IN" sz="2000"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992983"/>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rgbClr val="00B05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'DAY HH:MM:SS'</a:t>
            </a:r>
          </a:p>
        </p:txBody>
      </p:sp>
      <p:sp>
        <p:nvSpPr>
          <p:cNvPr id="7" name="Rectangle 6"/>
          <p:cNvSpPr/>
          <p:nvPr/>
        </p:nvSpPr>
        <p:spPr>
          <a:xfrm>
            <a:off x="335360" y="905269"/>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Tree>
    <p:extLst>
      <p:ext uri="{BB962C8B-B14F-4D97-AF65-F5344CB8AC3E}">
        <p14:creationId xmlns:p14="http://schemas.microsoft.com/office/powerpoint/2010/main" val="198625924"/>
      </p:ext>
    </p:extLst>
  </p:cSld>
  <p:clrMapOvr>
    <a:masterClrMapping/>
  </p:clrMapOvr>
  <p:transition/>
</p:sld>
</file>

<file path=ppt/slides/slide1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219" y="175231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dirty="0">
                <a:solidFill>
                  <a:schemeClr val="tx2"/>
                </a:solidFill>
                <a:latin typeface="Liberation Mono"/>
              </a:rPr>
              <a:t>expr1, expr2</a:t>
            </a:r>
            <a:r>
              <a:rPr lang="en-IN" sz="2000" dirty="0">
                <a:solidFill>
                  <a:srgbClr val="0077AA"/>
                </a:solidFill>
                <a:latin typeface="Liberation Mono"/>
              </a:rPr>
              <a:t>)</a:t>
            </a:r>
          </a:p>
        </p:txBody>
      </p:sp>
      <p:sp>
        <p:nvSpPr>
          <p:cNvPr id="6" name="Rectangle 5"/>
          <p:cNvSpPr/>
          <p:nvPr/>
        </p:nvSpPr>
        <p:spPr>
          <a:xfrm>
            <a:off x="438007" y="2590187"/>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'DAY HH:MM:SS'</a:t>
            </a:r>
          </a:p>
        </p:txBody>
      </p:sp>
      <p:sp>
        <p:nvSpPr>
          <p:cNvPr id="7" name="Rectangle 6"/>
          <p:cNvSpPr/>
          <p:nvPr/>
        </p:nvSpPr>
        <p:spPr>
          <a:xfrm>
            <a:off x="443372" y="75846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Tree>
    <p:extLst>
      <p:ext uri="{BB962C8B-B14F-4D97-AF65-F5344CB8AC3E}">
        <p14:creationId xmlns:p14="http://schemas.microsoft.com/office/powerpoint/2010/main" val="3149576464"/>
      </p:ext>
    </p:extLst>
  </p:cSld>
  <p:clrMapOvr>
    <a:masterClrMapping/>
  </p:clrMapOvr>
  <p:transition/>
</p:sld>
</file>

<file path=ppt/slides/slide1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6" name="Rectangle 5"/>
          <p:cNvSpPr/>
          <p:nvPr/>
        </p:nvSpPr>
        <p:spPr>
          <a:xfrm>
            <a:off x="335360" y="4941168"/>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EXTRACT</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EXTRACT</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3933118845"/>
              </p:ext>
            </p:extLst>
          </p:nvPr>
        </p:nvGraphicFramePr>
        <p:xfrm>
          <a:off x="335360" y="2564904"/>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5801971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5641"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50825943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and files.</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a:t>
            </a:r>
            <a:r>
              <a:rPr lang="en-IN" sz="2000" dirty="0">
                <a:latin typeface="Liberation Mono"/>
              </a:rPr>
              <a:t>Period1, Period2</a:t>
            </a:r>
            <a:r>
              <a:rPr lang="en-IN" sz="2000" dirty="0">
                <a:solidFill>
                  <a:srgbClr val="0077AA"/>
                </a:solidFill>
                <a:latin typeface="Liberation Mono"/>
              </a:rPr>
              <a:t>);</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latin typeface="Liberation Mono"/>
                <a:ea typeface="Times New Roman" panose="02020603050405020304" pitchFamily="18" charset="0"/>
              </a:rPr>
              <a:t>(201701, 201601);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 </a:t>
            </a:r>
            <a:r>
              <a:rPr lang="en-IN" dirty="0">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AS</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898101270"/>
              </p:ext>
            </p:extLst>
          </p:nvPr>
        </p:nvGraphicFramePr>
        <p:xfrm>
          <a:off x="407368" y="814600"/>
          <a:ext cx="11377264" cy="4240104"/>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335360" y="5373216"/>
            <a:ext cx="11449272"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383833974"/>
              </p:ext>
            </p:extLst>
          </p:nvPr>
        </p:nvGraphicFramePr>
        <p:xfrm>
          <a:off x="406800" y="813600"/>
          <a:ext cx="11376000" cy="3539064"/>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kern="1200" dirty="0">
                          <a:solidFill>
                            <a:schemeClr val="tx2"/>
                          </a:solidFill>
                          <a:latin typeface="Liberation Mono"/>
                          <a:ea typeface="+mn-ea"/>
                          <a:cs typeface="+mn-cs"/>
                        </a:rPr>
                        <a:t>expr1,expr2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bl>
          </a:graphicData>
        </a:graphic>
      </p:graphicFrame>
      <p:sp>
        <p:nvSpPr>
          <p:cNvPr id="5" name="Rectangle 4"/>
          <p:cNvSpPr/>
          <p:nvPr/>
        </p:nvSpPr>
        <p:spPr>
          <a:xfrm>
            <a:off x="392822" y="4623687"/>
            <a:ext cx="8839200"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hiredate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17;</a:t>
            </a: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DATE_FORMAT</a:t>
            </a:r>
            <a:r>
              <a:rPr lang="en-IN" dirty="0">
                <a:solidFill>
                  <a:schemeClr val="bg1">
                    <a:lumMod val="6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DATE_FORMAT</a:t>
            </a:r>
            <a:r>
              <a:rPr lang="en-IN" dirty="0">
                <a:solidFill>
                  <a:schemeClr val="bg1">
                    <a:lumMod val="6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DATE_FORMAT</a:t>
            </a:r>
            <a:r>
              <a:rPr lang="en-IN" dirty="0">
                <a:solidFill>
                  <a:schemeClr val="bg1">
                    <a:lumMod val="6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331811263"/>
              </p:ext>
            </p:extLst>
          </p:nvPr>
        </p:nvGraphicFramePr>
        <p:xfrm>
          <a:off x="406800" y="612000"/>
          <a:ext cx="11376000" cy="5959263"/>
        </p:xfrm>
        <a:graphic>
          <a:graphicData uri="http://schemas.openxmlformats.org/drawingml/2006/table">
            <a:tbl>
              <a:tblPr firstRow="1" bandRow="1">
                <a:tableStyleId>{7E9639D4-E3E2-4D34-9284-5A2195B3D0D7}</a:tableStyleId>
              </a:tblPr>
              <a:tblGrid>
                <a:gridCol w="2520848">
                  <a:extLst>
                    <a:ext uri="{9D8B030D-6E8A-4147-A177-3AD203B41FA5}">
                      <a16:colId xmlns:a16="http://schemas.microsoft.com/office/drawing/2014/main" val="20000"/>
                    </a:ext>
                  </a:extLst>
                </a:gridCol>
                <a:gridCol w="8855152">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ASCII(</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CHAR(N</a:t>
                      </a:r>
                      <a:r>
                        <a:rPr kumimoji="0" lang="en-IN" sz="1800" kern="1200" dirty="0">
                          <a:solidFill>
                            <a:schemeClr val="tx1"/>
                          </a:solidFill>
                          <a:latin typeface="Liberation Mono"/>
                          <a:ea typeface="+mn-ea"/>
                          <a:cs typeface="+mn-cs"/>
                        </a:rPr>
                        <a:t>, ,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65, 66, 67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65 66, 67</a:t>
                      </a:r>
                      <a:r>
                        <a:rPr kumimoji="0" lang="en-IN" sz="1800" b="0" kern="1200" dirty="0">
                          <a:solidFill>
                            <a:srgbClr val="365860"/>
                          </a:solidFill>
                          <a:effectLst/>
                          <a:latin typeface="Liberation Mono"/>
                          <a:ea typeface="Times New Roman" panose="02020603050405020304" pitchFamily="18" charset="0"/>
                          <a:cs typeface="+mn-cs"/>
                        </a:rPr>
                        <a:t>) as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IN" sz="1800" kern="1200" dirty="0">
                          <a:solidFill>
                            <a:srgbClr val="0077AA"/>
                          </a:solidFill>
                          <a:latin typeface="Liberation Mono"/>
                          <a:ea typeface="+mn-ea"/>
                          <a:cs typeface="+mn-cs"/>
                        </a:rPr>
                        <a:t>CONCAT(</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chemeClr val="tx1"/>
                          </a:solidFill>
                          <a:effectLst/>
                          <a:latin typeface="Liberation Mono"/>
                          <a:ea typeface="+mn-ea"/>
                          <a:cs typeface="+mn-cs"/>
                        </a:rPr>
                        <a:t>returns NULL if any argument is NULL</a:t>
                      </a:r>
                      <a:r>
                        <a:rPr kumimoji="0" lang="en-IN" sz="1800" kern="1200" dirty="0">
                          <a:solidFill>
                            <a:schemeClr val="tx1"/>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CONCAT</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ELT(N</a:t>
                      </a:r>
                      <a:r>
                        <a:rPr kumimoji="0" lang="en-IN" sz="1800" kern="1200" dirty="0">
                          <a:solidFill>
                            <a:schemeClr val="tx1"/>
                          </a:solidFill>
                          <a:latin typeface="Liberation Mono"/>
                          <a:ea typeface="+mn-ea"/>
                          <a:cs typeface="+mn-cs"/>
                        </a:rPr>
                        <a:t>,</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ELT</a:t>
                      </a:r>
                      <a:r>
                        <a:rPr kumimoji="0" lang="en-IN" sz="1800" b="0" kern="1200" dirty="0">
                          <a:solidFill>
                            <a:schemeClr val="tx1"/>
                          </a:solidFill>
                          <a:effectLst/>
                          <a:latin typeface="Liberation Mono"/>
                          <a:ea typeface="+mn-ea"/>
                          <a:cs typeface="+mn-cs"/>
                        </a:rPr>
                        <a:t>(1,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ELT</a:t>
                      </a:r>
                      <a:r>
                        <a:rPr kumimoji="0" lang="en-IN" sz="1800" b="0" kern="1200" dirty="0">
                          <a:solidFill>
                            <a:schemeClr val="tx1"/>
                          </a:solidFill>
                          <a:effectLst/>
                          <a:latin typeface="Liberation Mono"/>
                          <a:ea typeface="+mn-ea"/>
                          <a:cs typeface="+mn-cs"/>
                        </a:rPr>
                        <a:t>(1, ename, job, sal)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kumimoji="0" lang="en-IN" sz="1800" kern="1200" dirty="0">
                          <a:solidFill>
                            <a:srgbClr val="0077AA"/>
                          </a:solidFill>
                          <a:latin typeface="Liberation Mono"/>
                          <a:ea typeface="+mn-ea"/>
                          <a:cs typeface="+mn-cs"/>
                        </a:rPr>
                        <a:t>ELT</a:t>
                      </a:r>
                      <a:r>
                        <a:rPr kumimoji="0" lang="en-IN" sz="1800" b="0" kern="1200" dirty="0">
                          <a:solidFill>
                            <a:schemeClr val="tx1"/>
                          </a:solidFill>
                          <a:effectLst/>
                          <a:latin typeface="Liberation Mono"/>
                          <a:ea typeface="+mn-ea"/>
                          <a:cs typeface="+mn-cs"/>
                        </a:rPr>
                        <a:t>(</a:t>
                      </a:r>
                      <a:r>
                        <a:rPr kumimoji="0" lang="en-IN" sz="1800" kern="1200" dirty="0">
                          <a:solidFill>
                            <a:srgbClr val="0077AA"/>
                          </a:solidFill>
                          <a:latin typeface="Liberation Mono"/>
                          <a:ea typeface="+mn-ea"/>
                          <a:cs typeface="+mn-cs"/>
                        </a:rPr>
                        <a:t>MONTH</a:t>
                      </a:r>
                      <a:r>
                        <a:rPr kumimoji="0" lang="en-IN" sz="1800" b="0" kern="1200" dirty="0">
                          <a:solidFill>
                            <a:schemeClr val="tx1"/>
                          </a:solidFill>
                          <a:effectLst/>
                          <a:latin typeface="Liberation Mono"/>
                          <a:ea typeface="+mn-ea"/>
                          <a:cs typeface="+mn-cs"/>
                        </a:rPr>
                        <a:t>(hiredate),</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657869773"/>
              </p:ext>
            </p:extLst>
          </p:nvPr>
        </p:nvGraphicFramePr>
        <p:xfrm>
          <a:off x="406800" y="612000"/>
          <a:ext cx="11376000" cy="5414853"/>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STRCMP(</a:t>
                      </a:r>
                      <a:r>
                        <a:rPr kumimoji="0" lang="en-IN" sz="1800" kern="1200" dirty="0">
                          <a:solidFill>
                            <a:schemeClr val="tx2"/>
                          </a:solidFill>
                          <a:latin typeface="Liberation Mono"/>
                          <a:ea typeface="+mn-ea"/>
                          <a:cs typeface="+mn-cs"/>
                        </a:rPr>
                        <a:t>expr1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LCASE(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UCASE(</a:t>
                      </a:r>
                      <a:r>
                        <a:rPr kumimoji="0" lang="en-US" sz="1800"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LENGTH(</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LPAD(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LEFT(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RIGHT(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LTRIM(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9810627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816278" y="2137004"/>
            <a:ext cx="2165978"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816278" y="2682395"/>
            <a:ext cx="3733800" cy="2805063"/>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9877" y="2426261"/>
            <a:ext cx="4912627" cy="1272817"/>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62180" y="3728190"/>
            <a:ext cx="1301999" cy="130199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76120" y="4251582"/>
            <a:ext cx="3456384" cy="2201754"/>
          </a:xfrm>
          <a:prstGeom prst="rect">
            <a:avLst/>
          </a:prstGeom>
        </p:spPr>
      </p:pic>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b="0" i="0" dirty="0">
                <a:solidFill>
                  <a:srgbClr val="202122"/>
                </a:solidFill>
                <a:effectLst/>
                <a:latin typeface="Arial" panose="020B0604020202020204" pitchFamily="34" charset="0"/>
              </a:rPr>
              <a:t>at </a:t>
            </a:r>
            <a:r>
              <a:rPr lang="en-US" sz="2000" dirty="0">
                <a:solidFill>
                  <a:srgbClr val="000000"/>
                </a:solidFill>
                <a:latin typeface="verdana" panose="020B0604030504040204" pitchFamily="34" charset="0"/>
              </a:rPr>
              <a:t>IBM</a:t>
            </a:r>
            <a:r>
              <a:rPr lang="en-US" sz="2000" b="0" i="0" dirty="0">
                <a:solidFill>
                  <a:srgbClr val="202122"/>
                </a:solidFill>
                <a:effectLst/>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088006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68703231"/>
              </p:ext>
            </p:extLst>
          </p:nvPr>
        </p:nvGraphicFramePr>
        <p:xfrm>
          <a:off x="406800" y="612000"/>
          <a:ext cx="11376000" cy="3964092"/>
        </p:xfrm>
        <a:graphic>
          <a:graphicData uri="http://schemas.openxmlformats.org/drawingml/2006/table">
            <a:tbl>
              <a:tblPr firstRow="1" bandRow="1">
                <a:tableStyleId>{7E9639D4-E3E2-4D34-9284-5A2195B3D0D7}</a:tableStyleId>
              </a:tblPr>
              <a:tblGrid>
                <a:gridCol w="3057300">
                  <a:extLst>
                    <a:ext uri="{9D8B030D-6E8A-4147-A177-3AD203B41FA5}">
                      <a16:colId xmlns:a16="http://schemas.microsoft.com/office/drawing/2014/main" val="20000"/>
                    </a:ext>
                  </a:extLst>
                </a:gridCol>
                <a:gridCol w="83187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INSTR(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REPLACE(</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from_str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chemeClr val="tx1"/>
                          </a:solidFill>
                          <a:effectLst/>
                          <a:latin typeface="Liberation Mono"/>
                          <a:ea typeface="Times New Roman" panose="02020603050405020304" pitchFamily="18" charset="0"/>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REVERSE(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SUBSTR(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MID(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327828" y="5445224"/>
            <a:ext cx="11521280"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0077AA"/>
                </a:solidFill>
                <a:latin typeface="Liberation Mono"/>
                <a:cs typeface="Times New Roman" panose="02020603050405020304" pitchFamily="18" charset="0"/>
              </a:rPr>
              <a:t>IF</a:t>
            </a:r>
            <a:r>
              <a:rPr lang="en-IN" dirty="0">
                <a:latin typeface="Liberation Mono"/>
              </a:rPr>
              <a:t>(</a:t>
            </a:r>
            <a:r>
              <a:rPr lang="en-IN" dirty="0">
                <a:solidFill>
                  <a:srgbClr val="0077AA"/>
                </a:solidFill>
                <a:latin typeface="Liberation Mono"/>
                <a:cs typeface="Times New Roman" panose="02020603050405020304" pitchFamily="18" charset="0"/>
              </a:rPr>
              <a:t>ISNULL</a:t>
            </a:r>
            <a:r>
              <a:rPr lang="en-IN" dirty="0">
                <a:latin typeface="Liberation Mono"/>
              </a:rPr>
              <a:t>(phone), '**********', </a:t>
            </a:r>
            <a:r>
              <a:rPr lang="en-IN" dirty="0">
                <a:solidFill>
                  <a:srgbClr val="0077AA"/>
                </a:solidFill>
                <a:latin typeface="Liberation Mono"/>
                <a:cs typeface="Times New Roman" panose="02020603050405020304" pitchFamily="18" charset="0"/>
              </a:rPr>
              <a:t>RPAD</a:t>
            </a:r>
            <a:r>
              <a:rPr lang="en-IN" dirty="0">
                <a:latin typeface="Liberation Mono"/>
              </a:rPr>
              <a:t>(</a:t>
            </a:r>
            <a:r>
              <a:rPr lang="en-IN" dirty="0">
                <a:solidFill>
                  <a:srgbClr val="0077AA"/>
                </a:solidFill>
                <a:latin typeface="Liberation Mono"/>
                <a:cs typeface="Times New Roman" panose="02020603050405020304" pitchFamily="18" charset="0"/>
              </a:rPr>
              <a:t>LEFT</a:t>
            </a:r>
            <a:r>
              <a:rPr lang="en-IN" dirty="0">
                <a:latin typeface="Liberation Mono"/>
              </a:rPr>
              <a:t>(phone, 4), 10, </a:t>
            </a:r>
            <a:r>
              <a:rPr lang="en-IN" dirty="0">
                <a:solidFill>
                  <a:srgbClr val="669900"/>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LENGTH</a:t>
            </a:r>
            <a:r>
              <a:rPr lang="en-US" dirty="0">
                <a:latin typeface="Liberation Mono"/>
                <a:cs typeface="Times New Roman" panose="02020603050405020304" pitchFamily="18" charset="0"/>
              </a:rPr>
              <a:t>(</a:t>
            </a:r>
            <a:r>
              <a:rPr lang="en-US" dirty="0">
                <a:solidFill>
                  <a:srgbClr val="669900"/>
                </a:solidFill>
                <a:latin typeface="Liberation Mono"/>
              </a:rPr>
              <a:t>'saleel'</a:t>
            </a:r>
            <a:r>
              <a:rPr lang="en-US" dirty="0">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LENGTH</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REPLACE</a:t>
            </a:r>
            <a:r>
              <a:rPr lang="en-US" dirty="0">
                <a:latin typeface="Liberation Mono"/>
                <a:cs typeface="Times New Roman" panose="02020603050405020304" pitchFamily="18" charset="0"/>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endParaRPr lang="en-IN" dirty="0">
              <a:latin typeface="Liberation Mono"/>
            </a:endParaRPr>
          </a:p>
        </p:txBody>
      </p:sp>
    </p:spTree>
    <p:extLst>
      <p:ext uri="{BB962C8B-B14F-4D97-AF65-F5344CB8AC3E}">
        <p14:creationId xmlns:p14="http://schemas.microsoft.com/office/powerpoint/2010/main" val="1549864259"/>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50391016"/>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t>
                      </a:r>
                      <a:r>
                        <a:rPr kumimoji="0" lang="en-IN" sz="1800" kern="1200">
                          <a:solidFill>
                            <a:schemeClr val="tx1"/>
                          </a:solidFill>
                          <a:effectLst/>
                          <a:latin typeface="Liberation Mono"/>
                          <a:ea typeface="Times New Roman" panose="02020603050405020304" pitchFamily="18" charset="0"/>
                          <a:cs typeface="+mn-cs"/>
                        </a:rPr>
                        <a:t>FLOOR value.</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3845668"/>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CEIL</a:t>
            </a:r>
            <a:r>
              <a:rPr lang="en-IN" dirty="0">
                <a:latin typeface="Liberation Mono"/>
              </a:rPr>
              <a:t>(1.23);</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CEIL</a:t>
            </a:r>
            <a:r>
              <a:rPr lang="en-IN" dirty="0">
                <a:latin typeface="Liberation Mono"/>
              </a:rPr>
              <a:t>(-1.23);</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FLOOR</a:t>
            </a:r>
            <a:r>
              <a:rPr lang="en-IN" dirty="0">
                <a:latin typeface="Liberation Mono"/>
              </a:rPr>
              <a:t>(1.23);</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FLOOR</a:t>
            </a:r>
            <a:r>
              <a:rPr lang="en-IN" dirty="0">
                <a:latin typeface="Liberation Mono"/>
              </a:rPr>
              <a:t>(-1.23);</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0077AA"/>
                </a:solidFill>
                <a:latin typeface="Liberation Mono"/>
                <a:cs typeface="Times New Roman" panose="02020603050405020304" pitchFamily="18" charset="0"/>
              </a:rPr>
              <a:t>ROUND</a:t>
            </a:r>
            <a:r>
              <a:rPr lang="en-US" dirty="0">
                <a:latin typeface="Liberation Mono"/>
              </a:rPr>
              <a:t>(-1.23);</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0077AA"/>
                </a:solidFill>
                <a:latin typeface="Liberation Mono"/>
                <a:cs typeface="Times New Roman" panose="02020603050405020304" pitchFamily="18" charset="0"/>
              </a:rPr>
              <a:t>ROUND</a:t>
            </a:r>
            <a:r>
              <a:rPr lang="en-US" dirty="0">
                <a:latin typeface="Liberation Mono"/>
              </a:rPr>
              <a:t>(-1.58);</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0077AA"/>
                </a:solidFill>
                <a:latin typeface="Liberation Mono"/>
                <a:cs typeface="Times New Roman" panose="02020603050405020304" pitchFamily="18" charset="0"/>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0077AA"/>
                </a:solidFill>
                <a:latin typeface="Liberation Mono"/>
                <a:cs typeface="Times New Roman" panose="02020603050405020304" pitchFamily="18" charset="0"/>
              </a:rPr>
              <a:t>RAND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0077AA"/>
                </a:solidFill>
                <a:latin typeface="Liberation Mono"/>
                <a:cs typeface="Times New Roman" panose="02020603050405020304" pitchFamily="18" charset="0"/>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accent6">
                    <a:lumMod val="50000"/>
                  </a:schemeClr>
                </a:solidFill>
                <a:latin typeface="Liberation Mono"/>
                <a:cs typeface="Arial" panose="020B0604020202020204" pitchFamily="34" charset="0"/>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66990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Tree>
    <p:extLst>
      <p:ext uri="{BB962C8B-B14F-4D97-AF65-F5344CB8AC3E}">
        <p14:creationId xmlns:p14="http://schemas.microsoft.com/office/powerpoint/2010/main" val="1151865872"/>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can 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US" sz="2000" i="1" dirty="0">
                <a:solidFill>
                  <a:srgbClr val="000000"/>
                </a:solidFill>
                <a:latin typeface="Liberation Mono"/>
              </a:rPr>
              <a:t>table_name</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US" sz="2000" i="1" dirty="0">
                <a:solidFill>
                  <a:srgbClr val="000000"/>
                </a:solidFill>
                <a:latin typeface="Liberation Mono"/>
              </a:rPr>
              <a:t>column_name</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LIMIT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OFFSET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999999"/>
                </a:solidFill>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2;</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2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1, 2;</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b="0" i="0" dirty="0">
                <a:solidFill>
                  <a:srgbClr val="0077AA"/>
                </a:solidFill>
                <a:effectLst/>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Tree>
    <p:extLst>
      <p:ext uri="{BB962C8B-B14F-4D97-AF65-F5344CB8AC3E}">
        <p14:creationId xmlns:p14="http://schemas.microsoft.com/office/powerpoint/2010/main" val="967305241"/>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4941168"/>
            <a:ext cx="11089232" cy="1692771"/>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8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ALL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 </a:t>
            </a:r>
          </a:p>
        </p:txBody>
      </p:sp>
      <p:sp>
        <p:nvSpPr>
          <p:cNvPr id="9" name="Rectangle 8">
            <a:extLst>
              <a:ext uri="{FF2B5EF4-FFF2-40B4-BE49-F238E27FC236}">
                <a16:creationId xmlns:a16="http://schemas.microsoft.com/office/drawing/2014/main" id="{60D289BB-1439-4DB8-B315-C4DAAACB6F54}"/>
              </a:ext>
            </a:extLst>
          </p:cNvPr>
          <p:cNvSpPr/>
          <p:nvPr/>
        </p:nvSpPr>
        <p:spPr>
          <a:xfrm>
            <a:off x="190550" y="283692"/>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916600"/>
            <a:ext cx="11737304" cy="3736536"/>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b="1"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 / </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expressions [ [as] alias_name], . . .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where_condition1 &gt; { AND | OR } &lt; where_condition2 &gt;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{col_name | expr | position}, . . .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having_condition1 &gt; { AND | OR } &lt; having_condition2 &gt;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{col_name | expr | position}  [ ASC | DESC ], . .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[offset,] row_count | row_count OFFSET offset } &gt;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 . .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988840"/>
            <a:ext cx="7776864"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92777"/>
              </a:xfrm>
              <a:prstGeom prst="rect">
                <a:avLst/>
              </a:prstGeom>
              <a:noFill/>
            </p:spPr>
            <p:txBody>
              <a:bodyPr wrap="square">
                <a:spAutoFit/>
              </a:bodyPr>
              <a:lstStyle/>
              <a:p>
                <a:pPr algn="ctr"/>
                <a:r>
                  <a:rPr lang="en-US" sz="2000" dirty="0">
                    <a:latin typeface="Arial" panose="020B0604020202020204" pitchFamily="34" charset="0"/>
                    <a:cs typeface="Arial" panose="020B0604020202020204" pitchFamily="34" charset="0"/>
                  </a:rPr>
                  <a:t>FROM</a:t>
                </a:r>
                <a:endParaRPr lang="en-IN" sz="2000"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WHERE</a:t>
                </a:r>
                <a:endParaRPr lang="en-IN" sz="2000"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GROUP BY</a:t>
                  </a:r>
                  <a:endParaRPr lang="en-IN" sz="2000"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HAVING</a:t>
                  </a:r>
                  <a:endParaRPr lang="en-IN" sz="2000"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92777"/>
                </a:xfrm>
                <a:prstGeom prst="rect">
                  <a:avLst/>
                </a:prstGeom>
                <a:noFill/>
              </p:spPr>
              <p:txBody>
                <a:bodyPr wrap="square">
                  <a:spAutoFit/>
                </a:bodyPr>
                <a:lstStyle/>
                <a:p>
                  <a:pPr algn="ctr"/>
                  <a:r>
                    <a:rPr lang="en-US" sz="2000" dirty="0">
                      <a:latin typeface="Arial" panose="020B0604020202020204" pitchFamily="34" charset="0"/>
                      <a:cs typeface="Arial" panose="020B0604020202020204" pitchFamily="34" charset="0"/>
                    </a:rPr>
                    <a:t>SELECT</a:t>
                  </a:r>
                  <a:endParaRPr lang="en-IN" sz="2000"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DISTINCT</a:t>
                  </a:r>
                  <a:endParaRPr lang="en-IN" sz="2000"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ORDER BY</a:t>
                  </a:r>
                  <a:endParaRPr lang="en-IN" sz="2000"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LIMIT</a:t>
                  </a:r>
                  <a:endParaRPr lang="en-IN" sz="2000"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349605"/>
            <a:ext cx="9600271"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202748"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WHERE</a:t>
                </a:r>
                <a:endParaRPr lang="en-IN" sz="2000"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617024"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GROUP BY</a:t>
                  </a:r>
                  <a:endParaRPr lang="en-IN" sz="2000"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200914" y="579200"/>
                  <a:ext cx="1207100"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HAVING</a:t>
                  </a:r>
                  <a:endParaRPr lang="en-IN" sz="2000"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40484" y="-551961"/>
                <a:ext cx="1617024"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ORDER BY</a:t>
                </a:r>
                <a:endParaRPr lang="en-IN" sz="2000"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380630" y="-562879"/>
                <a:ext cx="808687"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LIMIT</a:t>
                </a:r>
                <a:endParaRPr lang="en-IN" sz="2000"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56346915"/>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1730" y="3124200"/>
            <a:ext cx="5180925"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To sort a result, use an ORDER BY clause.</a:t>
            </a:r>
          </a:p>
        </p:txBody>
      </p:sp>
      <p:sp>
        <p:nvSpPr>
          <p:cNvPr id="6" name="Rectangle 5"/>
          <p:cNvSpPr/>
          <p:nvPr/>
        </p:nvSpPr>
        <p:spPr>
          <a:xfrm>
            <a:off x="303539" y="3645024"/>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ascending order. This is equivalent to ORDER BY expression ASC.</a:t>
            </a:r>
          </a:p>
        </p:txBody>
      </p:sp>
      <p:sp>
        <p:nvSpPr>
          <p:cNvPr id="7" name="Rectangle 6"/>
          <p:cNvSpPr/>
          <p:nvPr/>
        </p:nvSpPr>
        <p:spPr>
          <a:xfrm>
            <a:off x="314853" y="5963492"/>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b="1"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649303"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a:t>
            </a:r>
            <a:r>
              <a:rPr lang="en-IN" sz="2000" b="1" dirty="0">
                <a:solidFill>
                  <a:srgbClr val="FF9900"/>
                </a:solidFill>
                <a:latin typeface="Verdana" panose="020B0604030504040204" pitchFamily="34" charset="0"/>
                <a:ea typeface="Verdana" panose="020B0604030504040204" pitchFamily="34" charset="0"/>
                <a:cs typeface="Arial" pitchFamily="34" charset="0"/>
              </a:rPr>
              <a:t>DBMS </a:t>
            </a:r>
            <a:r>
              <a:rPr lang="en-US" sz="2000" b="1" dirty="0">
                <a:solidFill>
                  <a:srgbClr val="FF9900"/>
                </a:solidFill>
                <a:latin typeface="Verdana" panose="020B0604030504040204" pitchFamily="34" charset="0"/>
                <a:ea typeface="Verdana" panose="020B0604030504040204" pitchFamily="34" charset="0"/>
                <a:cs typeface="Arial" pitchFamily="34" charset="0"/>
              </a:rPr>
              <a:t>and R</a:t>
            </a:r>
            <a:r>
              <a:rPr lang="en-IN" sz="2000" b="1" dirty="0">
                <a:solidFill>
                  <a:srgbClr val="FF9900"/>
                </a:solidFill>
                <a:latin typeface="Verdana" panose="020B0604030504040204" pitchFamily="34" charset="0"/>
                <a:ea typeface="Verdana" panose="020B0604030504040204" pitchFamily="34" charset="0"/>
                <a:cs typeface="Arial" pitchFamily="34" charset="0"/>
              </a:rPr>
              <a:t>DBMS</a:t>
            </a:r>
            <a:endParaRPr lang="en-US" sz="2000" b="1" dirty="0">
              <a:solidFill>
                <a:srgbClr val="FF9900"/>
              </a:solidFill>
              <a:latin typeface="Verdana" panose="020B0604030504040204" pitchFamily="34" charset="0"/>
              <a:ea typeface="Verdana" panose="020B0604030504040204" pitchFamily="34" charset="0"/>
              <a:cs typeface="Arial"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 | expr | position}  [ASC | DESC], . . . ]</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1881990"/>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p>
        </p:txBody>
      </p:sp>
    </p:spTree>
    <p:extLst>
      <p:ext uri="{BB962C8B-B14F-4D97-AF65-F5344CB8AC3E}">
        <p14:creationId xmlns:p14="http://schemas.microsoft.com/office/powerpoint/2010/main" val="1630039859"/>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a:t>
            </a:r>
            <a:r>
              <a:rPr lang="en-US" sz="2000" baseline="-25000" dirty="0">
                <a:solidFill>
                  <a:srgbClr val="0077AA"/>
                </a:solidFill>
                <a:latin typeface="Liberation Mono"/>
              </a:rPr>
              <a:t> </a:t>
            </a:r>
            <a:r>
              <a:rPr lang="en-US" sz="2000" dirty="0">
                <a:solidFill>
                  <a:srgbClr val="0077AA"/>
                </a:solidFill>
                <a:latin typeface="Liberation Mono"/>
              </a:rPr>
              <a:t> | expr | position}  [ASC | DESC], . . . ]</a:t>
            </a:r>
          </a:p>
        </p:txBody>
      </p:sp>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400110"/>
                  </a:xfrm>
                  <a:prstGeom prst="rect">
                    <a:avLst/>
                  </a:prstGeom>
                  <a:noFill/>
                </p:spPr>
                <p:txBody>
                  <a:bodyPr wrap="square">
                    <a:spAutoFit/>
                  </a:bodyPr>
                  <a:lstStyle/>
                  <a:p>
                    <a:pPr algn="ctr"/>
                    <a:r>
                      <a:rPr lang="en-IN" sz="2000" dirty="0">
                        <a:latin typeface="Liberation Mono"/>
                        <a:cs typeface="Arial" panose="020B0604020202020204" pitchFamily="34" charset="0"/>
                      </a:rPr>
                      <a:t>comm </a:t>
                    </a:r>
                    <a:r>
                      <a:rPr lang="en-IN" sz="2000" b="1" dirty="0">
                        <a:latin typeface="Liberation Mono"/>
                        <a:cs typeface="Arial" panose="020B0604020202020204" pitchFamily="34" charset="0"/>
                      </a:rPr>
                      <a:t>ASC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Tree>
    <p:extLst>
      <p:ext uri="{BB962C8B-B14F-4D97-AF65-F5344CB8AC3E}">
        <p14:creationId xmlns:p14="http://schemas.microsoft.com/office/powerpoint/2010/main" val="3515243402"/>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a:t>
            </a:r>
            <a:r>
              <a:rPr lang="en-US" sz="2000" baseline="-25000" dirty="0">
                <a:solidFill>
                  <a:srgbClr val="0077AA"/>
                </a:solidFill>
                <a:latin typeface="Liberation Mono"/>
              </a:rPr>
              <a:t> </a:t>
            </a:r>
            <a:r>
              <a:rPr lang="en-US" sz="2000" dirty="0">
                <a:solidFill>
                  <a:srgbClr val="0077AA"/>
                </a:solidFill>
                <a:latin typeface="Liberation Mono"/>
              </a:rPr>
              <a:t> | expr | position}  [ASC | DESC], . . . ]</a:t>
            </a:r>
          </a:p>
        </p:txBody>
      </p:sp>
      <p:grpSp>
        <p:nvGrpSpPr>
          <p:cNvPr id="58" name="Group 57">
            <a:extLst>
              <a:ext uri="{FF2B5EF4-FFF2-40B4-BE49-F238E27FC236}">
                <a16:creationId xmlns:a16="http://schemas.microsoft.com/office/drawing/2014/main" id="{D0E0CC8E-D68E-44D2-80FC-947728E67C24}"/>
              </a:ext>
            </a:extLst>
          </p:cNvPr>
          <p:cNvGrpSpPr/>
          <p:nvPr/>
        </p:nvGrpSpPr>
        <p:grpSpPr>
          <a:xfrm>
            <a:off x="690630" y="3006340"/>
            <a:ext cx="10544285" cy="1502780"/>
            <a:chOff x="690630" y="1745011"/>
            <a:chExt cx="10544285" cy="1502780"/>
          </a:xfrm>
        </p:grpSpPr>
        <p:grpSp>
          <p:nvGrpSpPr>
            <p:cNvPr id="59" name="Group 58">
              <a:extLst>
                <a:ext uri="{FF2B5EF4-FFF2-40B4-BE49-F238E27FC236}">
                  <a16:creationId xmlns:a16="http://schemas.microsoft.com/office/drawing/2014/main" id="{EE1606CD-F55B-4796-BBEA-DDA30B9F434B}"/>
                </a:ext>
              </a:extLst>
            </p:cNvPr>
            <p:cNvGrpSpPr/>
            <p:nvPr/>
          </p:nvGrpSpPr>
          <p:grpSpPr>
            <a:xfrm>
              <a:off x="690630" y="1783237"/>
              <a:ext cx="8956920" cy="1357731"/>
              <a:chOff x="262933" y="1548086"/>
              <a:chExt cx="8956920" cy="1357731"/>
            </a:xfrm>
          </p:grpSpPr>
          <p:sp>
            <p:nvSpPr>
              <p:cNvPr id="62" name="Rectangle 61">
                <a:extLst>
                  <a:ext uri="{FF2B5EF4-FFF2-40B4-BE49-F238E27FC236}">
                    <a16:creationId xmlns:a16="http://schemas.microsoft.com/office/drawing/2014/main" id="{F7BA497D-205D-4871-924E-3866B1008FBE}"/>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3" name="Group 62">
                <a:extLst>
                  <a:ext uri="{FF2B5EF4-FFF2-40B4-BE49-F238E27FC236}">
                    <a16:creationId xmlns:a16="http://schemas.microsoft.com/office/drawing/2014/main" id="{5C449CCA-973A-4A8B-A4C7-ABC779489C50}"/>
                  </a:ext>
                </a:extLst>
              </p:cNvPr>
              <p:cNvGrpSpPr/>
              <p:nvPr/>
            </p:nvGrpSpPr>
            <p:grpSpPr>
              <a:xfrm>
                <a:off x="1651832" y="1600839"/>
                <a:ext cx="7568021" cy="1296144"/>
                <a:chOff x="31591" y="1556792"/>
                <a:chExt cx="7568021" cy="1296144"/>
              </a:xfrm>
            </p:grpSpPr>
            <p:grpSp>
              <p:nvGrpSpPr>
                <p:cNvPr id="69" name="Group 68">
                  <a:extLst>
                    <a:ext uri="{FF2B5EF4-FFF2-40B4-BE49-F238E27FC236}">
                      <a16:creationId xmlns:a16="http://schemas.microsoft.com/office/drawing/2014/main" id="{0C0F3AB6-4AAD-403E-9D93-07FF924F8066}"/>
                    </a:ext>
                  </a:extLst>
                </p:cNvPr>
                <p:cNvGrpSpPr/>
                <p:nvPr/>
              </p:nvGrpSpPr>
              <p:grpSpPr>
                <a:xfrm>
                  <a:off x="669977" y="1556792"/>
                  <a:ext cx="6238644" cy="1296144"/>
                  <a:chOff x="669977" y="1556792"/>
                  <a:chExt cx="6238644" cy="1296144"/>
                </a:xfrm>
              </p:grpSpPr>
              <p:sp>
                <p:nvSpPr>
                  <p:cNvPr id="73" name="Rectangle 72">
                    <a:extLst>
                      <a:ext uri="{FF2B5EF4-FFF2-40B4-BE49-F238E27FC236}">
                        <a16:creationId xmlns:a16="http://schemas.microsoft.com/office/drawing/2014/main" id="{8B8AC77E-FA9C-40CA-AE13-A0619DD47340}"/>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4" name="TextBox 73">
                    <a:extLst>
                      <a:ext uri="{FF2B5EF4-FFF2-40B4-BE49-F238E27FC236}">
                        <a16:creationId xmlns:a16="http://schemas.microsoft.com/office/drawing/2014/main" id="{DD74CC8C-1691-442E-B3A0-BBE0EDE0CC4D}"/>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75" name="TextBox 74">
                    <a:extLst>
                      <a:ext uri="{FF2B5EF4-FFF2-40B4-BE49-F238E27FC236}">
                        <a16:creationId xmlns:a16="http://schemas.microsoft.com/office/drawing/2014/main" id="{2868A97C-C183-4ACA-AC5C-57AFF0B5B0A6}"/>
                      </a:ext>
                    </a:extLst>
                  </p:cNvPr>
                  <p:cNvSpPr txBox="1"/>
                  <p:nvPr/>
                </p:nvSpPr>
                <p:spPr>
                  <a:xfrm>
                    <a:off x="4195535" y="2097142"/>
                    <a:ext cx="2713086" cy="400110"/>
                  </a:xfrm>
                  <a:prstGeom prst="rect">
                    <a:avLst/>
                  </a:prstGeom>
                  <a:noFill/>
                </p:spPr>
                <p:txBody>
                  <a:bodyPr wrap="square">
                    <a:spAutoFit/>
                  </a:bodyPr>
                  <a:lstStyle/>
                  <a:p>
                    <a:pPr algn="ctr"/>
                    <a:r>
                      <a:rPr lang="en-IN" sz="2000" dirty="0">
                        <a:latin typeface="Liberation Mono"/>
                        <a:cs typeface="Arial" panose="020B0604020202020204" pitchFamily="34" charset="0"/>
                      </a:rPr>
                      <a:t>comm </a:t>
                    </a:r>
                    <a:r>
                      <a:rPr lang="en-IN" sz="2000" b="1" dirty="0">
                        <a:latin typeface="Liberation Mono"/>
                        <a:cs typeface="Arial" panose="020B0604020202020204" pitchFamily="34" charset="0"/>
                      </a:rPr>
                      <a:t>DESC</a:t>
                    </a:r>
                    <a:endParaRPr lang="en-IN" sz="2000" b="1" dirty="0"/>
                  </a:p>
                </p:txBody>
              </p:sp>
            </p:grpSp>
            <p:sp>
              <p:nvSpPr>
                <p:cNvPr id="70" name="Arrow: Right 69">
                  <a:extLst>
                    <a:ext uri="{FF2B5EF4-FFF2-40B4-BE49-F238E27FC236}">
                      <a16:creationId xmlns:a16="http://schemas.microsoft.com/office/drawing/2014/main" id="{5AC32E67-540A-43B0-BCDC-709C82E710EB}"/>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1" name="Arrow: Right 70">
                  <a:extLst>
                    <a:ext uri="{FF2B5EF4-FFF2-40B4-BE49-F238E27FC236}">
                      <a16:creationId xmlns:a16="http://schemas.microsoft.com/office/drawing/2014/main" id="{13B3A9FA-4097-4940-8E97-E7F70320A2C3}"/>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2" name="Arrow: Right 71">
                  <a:extLst>
                    <a:ext uri="{FF2B5EF4-FFF2-40B4-BE49-F238E27FC236}">
                      <a16:creationId xmlns:a16="http://schemas.microsoft.com/office/drawing/2014/main" id="{3D1F3171-2373-4D3B-8EBD-FA9D822DEF1A}"/>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64" name="Flowchart: Magnetic Disk 63">
                <a:extLst>
                  <a:ext uri="{FF2B5EF4-FFF2-40B4-BE49-F238E27FC236}">
                    <a16:creationId xmlns:a16="http://schemas.microsoft.com/office/drawing/2014/main" id="{0CB1E67D-6CAD-428A-B655-EB5DEF0B954A}"/>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65" name="TextBox 64">
                <a:extLst>
                  <a:ext uri="{FF2B5EF4-FFF2-40B4-BE49-F238E27FC236}">
                    <a16:creationId xmlns:a16="http://schemas.microsoft.com/office/drawing/2014/main" id="{62D56F06-5082-4392-A56D-A71D8344C05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66" name="TextBox 65">
                <a:extLst>
                  <a:ext uri="{FF2B5EF4-FFF2-40B4-BE49-F238E27FC236}">
                    <a16:creationId xmlns:a16="http://schemas.microsoft.com/office/drawing/2014/main" id="{A4F7141D-93A7-437A-8547-C87B9CBDBA83}"/>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67" name="TextBox 66">
                <a:extLst>
                  <a:ext uri="{FF2B5EF4-FFF2-40B4-BE49-F238E27FC236}">
                    <a16:creationId xmlns:a16="http://schemas.microsoft.com/office/drawing/2014/main" id="{6CD76636-4236-41AE-BD7C-D758A9BBAC7B}"/>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68" name="TextBox 67">
                <a:extLst>
                  <a:ext uri="{FF2B5EF4-FFF2-40B4-BE49-F238E27FC236}">
                    <a16:creationId xmlns:a16="http://schemas.microsoft.com/office/drawing/2014/main" id="{83E0E1B3-4EE4-4B75-9373-B3B60B43B746}"/>
                  </a:ext>
                </a:extLst>
              </p:cNvPr>
              <p:cNvSpPr txBox="1"/>
              <p:nvPr/>
            </p:nvSpPr>
            <p:spPr>
              <a:xfrm>
                <a:off x="2285448" y="2229960"/>
                <a:ext cx="2741074"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60" name="Oval 59">
              <a:extLst>
                <a:ext uri="{FF2B5EF4-FFF2-40B4-BE49-F238E27FC236}">
                  <a16:creationId xmlns:a16="http://schemas.microsoft.com/office/drawing/2014/main" id="{4F3B6D16-02A1-4FE1-AF43-73C449BF3A64}"/>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68919D6-83AC-457B-8CE9-F893E093DA4B}"/>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Tree>
    <p:extLst>
      <p:ext uri="{BB962C8B-B14F-4D97-AF65-F5344CB8AC3E}">
        <p14:creationId xmlns:p14="http://schemas.microsoft.com/office/powerpoint/2010/main" val="389581716"/>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6" name="Rectangle 5"/>
          <p:cNvSpPr/>
          <p:nvPr/>
        </p:nvSpPr>
        <p:spPr>
          <a:xfrm>
            <a:off x="193417" y="2425929"/>
            <a:ext cx="11809310" cy="420435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NULL</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NOT NULL</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0077AA"/>
                </a:solidFill>
                <a:latin typeface="Liberation Mono"/>
                <a:cs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cs typeface="Times New Roman" panose="02020603050405020304" pitchFamily="18" charset="0"/>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latin typeface="Liberation Mono"/>
                <a:ea typeface="Times New Roman" panose="02020603050405020304" pitchFamily="18" charset="0"/>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cs typeface="Times New Roman" panose="02020603050405020304" pitchFamily="18" charset="0"/>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a:t>
            </a:r>
            <a:r>
              <a:rPr lang="en-US" sz="2000" baseline="-25000" dirty="0">
                <a:solidFill>
                  <a:srgbClr val="0077AA"/>
                </a:solidFill>
                <a:latin typeface="Liberation Mono"/>
              </a:rPr>
              <a:t> </a:t>
            </a:r>
            <a:r>
              <a:rPr lang="en-US" sz="2000" dirty="0">
                <a:solidFill>
                  <a:srgbClr val="0077AA"/>
                </a:solidFill>
                <a:latin typeface="Liberation Mono"/>
              </a:rPr>
              <a:t> | expr | position}  [ASC | DESC], . . . ]</a:t>
            </a:r>
          </a:p>
        </p:txBody>
      </p:sp>
    </p:spTree>
    <p:extLst>
      <p:ext uri="{BB962C8B-B14F-4D97-AF65-F5344CB8AC3E}">
        <p14:creationId xmlns:p14="http://schemas.microsoft.com/office/powerpoint/2010/main" val="3511890637"/>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4221089"/>
            <a:ext cx="5112567"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8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8838049"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8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3140968"/>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6257086" y="120690"/>
            <a:ext cx="5934914" cy="646331"/>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predicate.</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122365"/>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348880"/>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705867F3-8A83-4242-9EFE-36832066EE5E}"/>
              </a:ext>
            </a:extLst>
          </p:cNvPr>
          <p:cNvSpPr/>
          <p:nvPr/>
        </p:nvSpPr>
        <p:spPr>
          <a:xfrm>
            <a:off x="387116" y="6021288"/>
            <a:ext cx="895719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a:rPr>
              <a:t>SELECT</a:t>
            </a:r>
            <a:r>
              <a:rPr lang="en-IN" dirty="0">
                <a:solidFill>
                  <a:srgbClr val="006FE0"/>
                </a:solidFill>
                <a:latin typeface="Source Code Pro"/>
              </a:rPr>
              <a:t> </a:t>
            </a:r>
            <a:r>
              <a:rPr lang="en-IN" dirty="0">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False;</a:t>
            </a:r>
            <a:endParaRPr lang="en-IN" dirty="0"/>
          </a:p>
        </p:txBody>
      </p:sp>
    </p:spTree>
    <p:extLst>
      <p:ext uri="{BB962C8B-B14F-4D97-AF65-F5344CB8AC3E}">
        <p14:creationId xmlns:p14="http://schemas.microsoft.com/office/powerpoint/2010/main" val="139947438"/>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872412810"/>
              </p:ext>
            </p:extLst>
          </p:nvPr>
        </p:nvGraphicFramePr>
        <p:xfrm>
          <a:off x="325647" y="1628800"/>
          <a:ext cx="11376000" cy="2966720"/>
        </p:xfrm>
        <a:graphic>
          <a:graphicData uri="http://schemas.openxmlformats.org/drawingml/2006/table">
            <a:tbl>
              <a:tblPr firstRow="1" bandRow="1">
                <a:tableStyleId>{7E9639D4-E3E2-4D34-9284-5A2195B3D0D7}</a:tableStyleId>
              </a:tblPr>
              <a:tblGrid>
                <a:gridCol w="2157517">
                  <a:extLst>
                    <a:ext uri="{9D8B030D-6E8A-4147-A177-3AD203B41FA5}">
                      <a16:colId xmlns:a16="http://schemas.microsoft.com/office/drawing/2014/main" val="20000"/>
                    </a:ext>
                  </a:extLst>
                </a:gridCol>
                <a:gridCol w="9218483">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Equal operator</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&gt;</a:t>
                      </a:r>
                    </a:p>
                  </a:txBody>
                  <a:tcPr anchor="ctr"/>
                </a:tc>
                <a:tc>
                  <a:txBody>
                    <a:bodyPr/>
                    <a:lstStyle/>
                    <a:p>
                      <a:r>
                        <a:rPr lang="en-IN" sz="1800" dirty="0">
                          <a:latin typeface="Liberation Mono"/>
                          <a:cs typeface="Arial" panose="020B0604020202020204" pitchFamily="34" charset="0"/>
                        </a:rPr>
                        <a:t>Greater than operator</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&gt;=</a:t>
                      </a:r>
                    </a:p>
                  </a:txBody>
                  <a:tcPr anchor="ctr"/>
                </a:tc>
                <a:tc>
                  <a:txBody>
                    <a:bodyPr/>
                    <a:lstStyle/>
                    <a:p>
                      <a:r>
                        <a:rPr lang="en-IN" sz="1800" dirty="0">
                          <a:latin typeface="Liberation Mono"/>
                          <a:cs typeface="Arial" panose="020B0604020202020204" pitchFamily="34" charset="0"/>
                        </a:rPr>
                        <a:t>Greater than or equal operator</a:t>
                      </a:r>
                    </a:p>
                  </a:txBody>
                  <a:tcPr anchor="ctr"/>
                </a:tc>
                <a:extLst>
                  <a:ext uri="{0D108BD9-81ED-4DB2-BD59-A6C34878D82A}">
                    <a16:rowId xmlns:a16="http://schemas.microsoft.com/office/drawing/2014/main" val="10003"/>
                  </a:ext>
                </a:extLst>
              </a:tr>
              <a:tr h="370840">
                <a:tc>
                  <a:txBody>
                    <a:bodyPr/>
                    <a:lstStyle/>
                    <a:p>
                      <a:r>
                        <a:rPr lang="en-IN" sz="1800" dirty="0">
                          <a:solidFill>
                            <a:srgbClr val="0083A2"/>
                          </a:solidFill>
                          <a:latin typeface="Liberation Mono"/>
                          <a:cs typeface="Arial" panose="020B0604020202020204" pitchFamily="34" charset="0"/>
                        </a:rPr>
                        <a:t>&lt;</a:t>
                      </a:r>
                    </a:p>
                  </a:txBody>
                  <a:tcPr anchor="ctr"/>
                </a:tc>
                <a:tc>
                  <a:txBody>
                    <a:bodyPr/>
                    <a:lstStyle/>
                    <a:p>
                      <a:r>
                        <a:rPr lang="en-IN" sz="1800" dirty="0">
                          <a:latin typeface="Liberation Mono"/>
                          <a:cs typeface="Arial" panose="020B0604020202020204" pitchFamily="34" charset="0"/>
                        </a:rPr>
                        <a:t>Less than operator</a:t>
                      </a:r>
                    </a:p>
                  </a:txBody>
                  <a:tcPr anchor="ctr"/>
                </a:tc>
                <a:extLst>
                  <a:ext uri="{0D108BD9-81ED-4DB2-BD59-A6C34878D82A}">
                    <a16:rowId xmlns:a16="http://schemas.microsoft.com/office/drawing/2014/main" val="10004"/>
                  </a:ext>
                </a:extLst>
              </a:tr>
              <a:tr h="370840">
                <a:tc>
                  <a:txBody>
                    <a:bodyPr/>
                    <a:lstStyle/>
                    <a:p>
                      <a:r>
                        <a:rPr lang="en-IN" sz="1800" dirty="0">
                          <a:solidFill>
                            <a:srgbClr val="0083A2"/>
                          </a:solidFill>
                          <a:latin typeface="Liberation Mono"/>
                          <a:cs typeface="Arial" panose="020B0604020202020204" pitchFamily="34" charset="0"/>
                        </a:rPr>
                        <a:t>&lt;=</a:t>
                      </a:r>
                    </a:p>
                  </a:txBody>
                  <a:tcPr anchor="ctr"/>
                </a:tc>
                <a:tc>
                  <a:txBody>
                    <a:bodyPr/>
                    <a:lstStyle/>
                    <a:p>
                      <a:r>
                        <a:rPr lang="en-IN" sz="1800" dirty="0">
                          <a:latin typeface="Liberation Mono"/>
                          <a:cs typeface="Arial" panose="020B0604020202020204" pitchFamily="34" charset="0"/>
                        </a:rPr>
                        <a:t>Less than or equal operator</a:t>
                      </a:r>
                    </a:p>
                  </a:txBody>
                  <a:tcPr anchor="ctr"/>
                </a:tc>
                <a:extLst>
                  <a:ext uri="{0D108BD9-81ED-4DB2-BD59-A6C34878D82A}">
                    <a16:rowId xmlns:a16="http://schemas.microsoft.com/office/drawing/2014/main" val="10005"/>
                  </a:ext>
                </a:extLst>
              </a:tr>
              <a:tr h="370840">
                <a:tc>
                  <a:txBody>
                    <a:bodyPr/>
                    <a:lstStyle/>
                    <a:p>
                      <a:r>
                        <a:rPr lang="en-IN" sz="1800" dirty="0">
                          <a:solidFill>
                            <a:srgbClr val="0083A2"/>
                          </a:solidFill>
                          <a:latin typeface="Liberation Mono"/>
                          <a:cs typeface="Arial" panose="020B0604020202020204" pitchFamily="34" charset="0"/>
                        </a:rPr>
                        <a:t>!=, &lt;&gt;</a:t>
                      </a:r>
                    </a:p>
                  </a:txBody>
                  <a:tcPr anchor="ctr"/>
                </a:tc>
                <a:tc>
                  <a:txBody>
                    <a:bodyPr/>
                    <a:lstStyle/>
                    <a:p>
                      <a:r>
                        <a:rPr lang="en-IN" sz="1800" dirty="0">
                          <a:latin typeface="Liberation Mono"/>
                          <a:cs typeface="Arial" panose="020B0604020202020204" pitchFamily="34" charset="0"/>
                        </a:rPr>
                        <a:t>Not equal operator</a:t>
                      </a:r>
                    </a:p>
                  </a:txBody>
                  <a:tcPr anchor="ctr"/>
                </a:tc>
                <a:extLst>
                  <a:ext uri="{0D108BD9-81ED-4DB2-BD59-A6C34878D82A}">
                    <a16:rowId xmlns:a16="http://schemas.microsoft.com/office/drawing/2014/main" val="10006"/>
                  </a:ext>
                </a:extLst>
              </a:tr>
              <a:tr h="370840">
                <a:tc>
                  <a:txBody>
                    <a:bodyPr/>
                    <a:lstStyle/>
                    <a:p>
                      <a:r>
                        <a:rPr lang="en-IN" sz="1800" dirty="0">
                          <a:solidFill>
                            <a:srgbClr val="0083A2"/>
                          </a:solidFill>
                          <a:latin typeface="Liberation Mono"/>
                          <a:cs typeface="Arial" panose="020B0604020202020204" pitchFamily="34" charset="0"/>
                        </a:rPr>
                        <a:t>&lt;=&gt;</a:t>
                      </a:r>
                    </a:p>
                  </a:txBody>
                  <a:tcPr anchor="ctr"/>
                </a:tc>
                <a:tc>
                  <a:txBody>
                    <a:bodyPr/>
                    <a:lstStyle/>
                    <a:p>
                      <a:r>
                        <a:rPr lang="en-IN" sz="1800" dirty="0">
                          <a:latin typeface="Liberation Mono"/>
                          <a:cs typeface="Arial" panose="020B0604020202020204" pitchFamily="34" charset="0"/>
                        </a:rPr>
                        <a:t>NULL-safe equal to operator</a:t>
                      </a:r>
                    </a:p>
                  </a:txBody>
                  <a:tcPr anchor="ctr"/>
                </a:tc>
                <a:extLst>
                  <a:ext uri="{0D108BD9-81ED-4DB2-BD59-A6C34878D82A}">
                    <a16:rowId xmlns:a16="http://schemas.microsoft.com/office/drawing/2014/main" val="10007"/>
                  </a:ext>
                </a:extLst>
              </a:tr>
            </a:tbl>
          </a:graphicData>
        </a:graphic>
      </p:graphicFrame>
      <p:grpSp>
        <p:nvGrpSpPr>
          <p:cNvPr id="8" name="Group 7"/>
          <p:cNvGrpSpPr/>
          <p:nvPr/>
        </p:nvGrpSpPr>
        <p:grpSpPr>
          <a:xfrm>
            <a:off x="7902027" y="660182"/>
            <a:ext cx="3995936" cy="742950"/>
            <a:chOff x="180944" y="5500702"/>
            <a:chExt cx="5362575" cy="742950"/>
          </a:xfrm>
        </p:grpSpPr>
        <p:pic>
          <p:nvPicPr>
            <p:cNvPr id="4" name="Picture 3"/>
            <p:cNvPicPr>
              <a:picLocks noChangeAspect="1"/>
            </p:cNvPicPr>
            <p:nvPr/>
          </p:nvPicPr>
          <p:blipFill>
            <a:blip r:embed="rId2" cstate="print"/>
            <a:stretch>
              <a:fillRect/>
            </a:stretch>
          </p:blipFill>
          <p:spPr>
            <a:xfrm>
              <a:off x="180944" y="5500702"/>
              <a:ext cx="5362575" cy="342900"/>
            </a:xfrm>
            <a:prstGeom prst="rect">
              <a:avLst/>
            </a:prstGeom>
          </p:spPr>
        </p:pic>
        <p:pic>
          <p:nvPicPr>
            <p:cNvPr id="7" name="Picture 6"/>
            <p:cNvPicPr>
              <a:picLocks noChangeAspect="1"/>
            </p:cNvPicPr>
            <p:nvPr/>
          </p:nvPicPr>
          <p:blipFill>
            <a:blip r:embed="rId3" cstate="print"/>
            <a:stretch>
              <a:fillRect/>
            </a:stretch>
          </p:blipFill>
          <p:spPr>
            <a:xfrm>
              <a:off x="228600" y="5957902"/>
              <a:ext cx="4629150" cy="285750"/>
            </a:xfrm>
            <a:prstGeom prst="rect">
              <a:avLst/>
            </a:prstGeom>
          </p:spPr>
        </p:pic>
      </p:grpSp>
      <p:sp>
        <p:nvSpPr>
          <p:cNvPr id="10" name="Rectangle 9">
            <a:extLst>
              <a:ext uri="{FF2B5EF4-FFF2-40B4-BE49-F238E27FC236}">
                <a16:creationId xmlns:a16="http://schemas.microsoft.com/office/drawing/2014/main" id="{D68DDBA3-F9D1-4119-B256-98256B31ABF5}"/>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4882F3C9-FE6A-4853-A856-C9986CE9FAC8}"/>
              </a:ext>
            </a:extLst>
          </p:cNvPr>
          <p:cNvSpPr txBox="1"/>
          <p:nvPr/>
        </p:nvSpPr>
        <p:spPr>
          <a:xfrm>
            <a:off x="320710" y="4819799"/>
            <a:ext cx="11375999"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pPr algn="l"/>
            <a:endParaRPr lang="en-US" sz="8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947438"/>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D68DDBA3-F9D1-4119-B256-98256B31ABF5}"/>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5CA720AB-F4E8-4F13-8E16-92F6B8D40E26}"/>
              </a:ext>
            </a:extLst>
          </p:cNvPr>
          <p:cNvSpPr txBox="1"/>
          <p:nvPr/>
        </p:nvSpPr>
        <p:spPr>
          <a:xfrm>
            <a:off x="396978" y="2852936"/>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1 </a:t>
            </a:r>
            <a:r>
              <a:rPr lang="en-IN" dirty="0">
                <a:solidFill>
                  <a:schemeClr val="accent4">
                    <a:lumMod val="50000"/>
                  </a:schemeClr>
                </a:solidFill>
                <a:latin typeface="Liberation Mono"/>
              </a:rPr>
              <a:t>=</a:t>
            </a:r>
            <a:r>
              <a:rPr lang="en-IN" dirty="0">
                <a:latin typeface="Liberation Mono"/>
              </a:rPr>
              <a:t> 1;</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4">
                    <a:lumMod val="50000"/>
                  </a:schemeClr>
                </a:solidFill>
                <a:latin typeface="Liberation Mono"/>
              </a:rPr>
              <a:t>=</a:t>
            </a:r>
            <a:r>
              <a:rPr lang="en-IN" dirty="0">
                <a:latin typeface="Liberation Mono"/>
              </a:rPr>
              <a:t> 1;</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4">
                    <a:lumMod val="50000"/>
                  </a:schemeClr>
                </a:solidFill>
                <a:latin typeface="Liberation Mono"/>
              </a:rPr>
              <a:t>=</a:t>
            </a:r>
            <a:r>
              <a:rPr lang="en-IN" dirty="0">
                <a:latin typeface="Liberation Mono"/>
              </a:rPr>
              <a:t> 2;</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4">
                    <a:lumMod val="50000"/>
                  </a:schemeClr>
                </a:solidFill>
                <a:latin typeface="Liberation Mono"/>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0 </a:t>
            </a:r>
            <a:r>
              <a:rPr lang="en-IN" dirty="0">
                <a:solidFill>
                  <a:schemeClr val="accent4">
                    <a:lumMod val="50000"/>
                  </a:schemeClr>
                </a:solidFill>
                <a:latin typeface="Liberation Mono"/>
              </a:rPr>
              <a:t>=</a:t>
            </a:r>
            <a:r>
              <a:rPr lang="en-IN" dirty="0">
                <a:latin typeface="Liberation Mono"/>
              </a:rPr>
              <a:t> 0;</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4">
                    <a:lumMod val="50000"/>
                  </a:schemeClr>
                </a:solidFill>
                <a:latin typeface="Liberation Mono"/>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4">
                    <a:lumMod val="50000"/>
                  </a:schemeClr>
                </a:solidFill>
                <a:latin typeface="Liberation Mono"/>
              </a:rPr>
              <a:t>=</a:t>
            </a:r>
            <a:r>
              <a:rPr lang="en-IN" dirty="0">
                <a:latin typeface="Liberation Mono"/>
              </a:rPr>
              <a:t> 1;</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 1;</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 0;</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276872"/>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340768"/>
            <a:ext cx="5976664" cy="861774"/>
          </a:xfrm>
          <a:prstGeom prst="rect">
            <a:avLst/>
          </a:prstGeom>
          <a:noFill/>
        </p:spPr>
        <p:txBody>
          <a:bodyPr wrap="square">
            <a:spAutoFit/>
          </a:bodyPr>
          <a:lstStyle/>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3431704" y="2852936"/>
            <a:ext cx="4869958" cy="1711366"/>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 0;</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 1;</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IN" dirty="0">
                <a:solidFill>
                  <a:schemeClr val="accent4">
                    <a:lumMod val="50000"/>
                  </a:schemeClr>
                </a:solidFill>
                <a:latin typeface="Liberation Mono"/>
              </a:rPr>
              <a:t>True</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2252911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4" y="3557334"/>
            <a:ext cx="11737304" cy="2308324"/>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sp>
        <p:nvSpPr>
          <p:cNvPr id="6" name="Rectangle 5">
            <a:extLst>
              <a:ext uri="{FF2B5EF4-FFF2-40B4-BE49-F238E27FC236}">
                <a16:creationId xmlns:a16="http://schemas.microsoft.com/office/drawing/2014/main" id="{7706B19C-03D8-4A81-85D1-F58AE3045716}"/>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3756204130"/>
              </p:ext>
            </p:extLst>
          </p:nvPr>
        </p:nvGraphicFramePr>
        <p:xfrm>
          <a:off x="335360" y="1628800"/>
          <a:ext cx="11377264" cy="150876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AND</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OR</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NOT</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4091968451"/>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553817013"/>
              </p:ext>
            </p:extLst>
          </p:nvPr>
        </p:nvGraphicFramePr>
        <p:xfrm>
          <a:off x="335360" y="1605136"/>
          <a:ext cx="11449272" cy="2245360"/>
        </p:xfrm>
        <a:graphic>
          <a:graphicData uri="http://schemas.openxmlformats.org/drawingml/2006/table">
            <a:tbl>
              <a:tblPr firstRow="1" bandRow="1">
                <a:tableStyleId>{7E9639D4-E3E2-4D34-9284-5A2195B3D0D7}</a:tableStyleId>
              </a:tblPr>
              <a:tblGrid>
                <a:gridCol w="3849324">
                  <a:extLst>
                    <a:ext uri="{9D8B030D-6E8A-4147-A177-3AD203B41FA5}">
                      <a16:colId xmlns:a16="http://schemas.microsoft.com/office/drawing/2014/main" val="20000"/>
                    </a:ext>
                  </a:extLst>
                </a:gridCol>
                <a:gridCol w="759994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IS NULL / </a:t>
                      </a:r>
                      <a:r>
                        <a:rPr kumimoji="0" lang="en-US" sz="1800" kern="1200" dirty="0">
                          <a:solidFill>
                            <a:srgbClr val="0083A2"/>
                          </a:solidFill>
                          <a:latin typeface="Liberation Mono"/>
                          <a:ea typeface="+mn-ea"/>
                          <a:cs typeface="Arial" panose="020B0604020202020204" pitchFamily="34" charset="0"/>
                        </a:rPr>
                        <a:t>IS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NULL value test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IS NOT NULL / </a:t>
                      </a:r>
                      <a:r>
                        <a:rPr kumimoji="0" lang="en-US" sz="1800" kern="1200" dirty="0">
                          <a:solidFill>
                            <a:srgbClr val="0083A2"/>
                          </a:solidFill>
                          <a:latin typeface="Liberation Mono"/>
                          <a:ea typeface="+mn-ea"/>
                          <a:cs typeface="Arial" panose="020B0604020202020204" pitchFamily="34" charset="0"/>
                        </a:rPr>
                        <a:t>IS NOT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NOT NULL value test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ISNULL(</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If expr is NULL, ISNULL() returns 1, otherwise it returns 0.</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5"/>
                  </a:ext>
                </a:extLst>
              </a:tr>
              <a:tr h="304304">
                <a:tc>
                  <a:txBody>
                    <a:bodyPr/>
                    <a:lstStyle/>
                    <a:p>
                      <a:r>
                        <a:rPr kumimoji="0" lang="en-IN" sz="1800" kern="1200" dirty="0">
                          <a:solidFill>
                            <a:srgbClr val="0083A2"/>
                          </a:solidFill>
                          <a:latin typeface="Liberation Mono"/>
                          <a:ea typeface="+mn-ea"/>
                          <a:cs typeface="Arial" panose="020B0604020202020204" pitchFamily="34" charset="0"/>
                        </a:rPr>
                        <a:t>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6"/>
                  </a:ext>
                </a:extLst>
              </a:tr>
            </a:tbl>
          </a:graphicData>
        </a:graphic>
      </p:graphicFrame>
      <p:sp>
        <p:nvSpPr>
          <p:cNvPr id="6" name="Rectangle 5"/>
          <p:cNvSpPr/>
          <p:nvPr/>
        </p:nvSpPr>
        <p:spPr>
          <a:xfrm>
            <a:off x="334032" y="4509120"/>
            <a:ext cx="8858312" cy="1477328"/>
          </a:xfrm>
          <a:prstGeom prst="rect">
            <a:avLst/>
          </a:prstGeom>
          <a:solidFill>
            <a:schemeClr val="bg1"/>
          </a:solidFill>
        </p:spPr>
        <p:txBody>
          <a:bodyPr wrap="square">
            <a:spAutoFit/>
          </a:bodyPr>
          <a:lstStyle/>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GREATEST(10, 20, 30),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LEAST(10, 20, 30);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GREATEST(10, null, 30),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LEAST(10, null , 30);         </a:t>
            </a:r>
            <a:r>
              <a:rPr lang="en-US" dirty="0">
                <a:solidFill>
                  <a:srgbClr val="669900"/>
                </a:solidFill>
                <a:latin typeface="Liberation Mono"/>
              </a:rPr>
              <a:t># null</a:t>
            </a:r>
            <a:endParaRPr lang="en-US" sz="2000" dirty="0">
              <a:solidFill>
                <a:srgbClr val="669900"/>
              </a:solidFill>
              <a:latin typeface="Liberation Mono"/>
            </a:endParaRPr>
          </a:p>
        </p:txBody>
      </p:sp>
      <p:sp>
        <p:nvSpPr>
          <p:cNvPr id="7" name="Rectangle 6">
            <a:extLst>
              <a:ext uri="{FF2B5EF4-FFF2-40B4-BE49-F238E27FC236}">
                <a16:creationId xmlns:a16="http://schemas.microsoft.com/office/drawing/2014/main" id="{81A3A187-27C3-40A4-AF14-1D4A489563C4}"/>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1847668581"/>
              </p:ext>
            </p:extLst>
          </p:nvPr>
        </p:nvGraphicFramePr>
        <p:xfrm>
          <a:off x="346786" y="1611668"/>
          <a:ext cx="11437846" cy="2971800"/>
        </p:xfrm>
        <a:graphic>
          <a:graphicData uri="http://schemas.openxmlformats.org/drawingml/2006/table">
            <a:tbl>
              <a:tblPr firstRow="1" bandRow="1">
                <a:tableStyleId>{7E9639D4-E3E2-4D34-9284-5A2195B3D0D7}</a:tableStyleId>
              </a:tblPr>
              <a:tblGrid>
                <a:gridCol w="4741102">
                  <a:extLst>
                    <a:ext uri="{9D8B030D-6E8A-4147-A177-3AD203B41FA5}">
                      <a16:colId xmlns:a16="http://schemas.microsoft.com/office/drawing/2014/main" val="20000"/>
                    </a:ext>
                  </a:extLst>
                </a:gridCol>
                <a:gridCol w="6696744">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BETWEEN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 AND </a:t>
                      </a:r>
                      <a:r>
                        <a:rPr kumimoji="0" lang="en-IN" sz="1800" kern="1200" dirty="0">
                          <a:solidFill>
                            <a:schemeClr val="tx1"/>
                          </a:solidFill>
                          <a:latin typeface="Liberation Mono"/>
                          <a:ea typeface="+mn-ea"/>
                          <a:cs typeface="Arial" panose="020B0604020202020204" pitchFamily="34" charset="0"/>
                        </a:rPr>
                        <a:t>. . .</a:t>
                      </a:r>
                    </a:p>
                  </a:txBody>
                  <a:tcPr anchor="ctr"/>
                </a:tc>
                <a:tc>
                  <a:txBody>
                    <a:bodyPr/>
                    <a:lstStyle/>
                    <a:p>
                      <a:r>
                        <a:rPr lang="en-IN" sz="1900" dirty="0">
                          <a:latin typeface="Liberation Mono"/>
                          <a:cs typeface="Arial" panose="020B0604020202020204" pitchFamily="34" charset="0"/>
                        </a:rPr>
                        <a:t>Check whether a value is within a range of values</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NOT BETWEEN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 AND </a:t>
                      </a:r>
                      <a:r>
                        <a:rPr kumimoji="0" lang="en-IN" sz="1800" kern="1200" dirty="0">
                          <a:solidFill>
                            <a:schemeClr val="tx1"/>
                          </a:solidFill>
                          <a:latin typeface="Liberation Mono"/>
                          <a:ea typeface="+mn-ea"/>
                          <a:cs typeface="Arial" panose="020B0604020202020204" pitchFamily="34" charset="0"/>
                        </a:rPr>
                        <a:t>. . .</a:t>
                      </a:r>
                    </a:p>
                  </a:txBody>
                  <a:tcPr anchor="ctr"/>
                </a:tc>
                <a:tc>
                  <a:txBody>
                    <a:bodyPr/>
                    <a:lstStyle/>
                    <a:p>
                      <a:r>
                        <a:rPr lang="en-IN" sz="1900" dirty="0">
                          <a:latin typeface="Liberation Mono"/>
                          <a:cs typeface="Arial" panose="020B0604020202020204" pitchFamily="34" charset="0"/>
                        </a:rPr>
                        <a:t>Check whether a value is not within a range of values</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IN (</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Check whether a value is within a set of values</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NOT IN (</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Check whether a value is not within a set of values</a:t>
                      </a:r>
                    </a:p>
                  </a:txBody>
                  <a:tcPr anchor="ctr"/>
                </a:tc>
                <a:extLst>
                  <a:ext uri="{0D108BD9-81ED-4DB2-BD59-A6C34878D82A}">
                    <a16:rowId xmlns:a16="http://schemas.microsoft.com/office/drawing/2014/main" val="10004"/>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LIKE </a:t>
                      </a:r>
                      <a:r>
                        <a:rPr lang="en-US" sz="1800" dirty="0">
                          <a:solidFill>
                            <a:srgbClr val="669900"/>
                          </a:solidFill>
                          <a:latin typeface="Liberation Mono"/>
                        </a:rPr>
                        <a:t>'pattern'</a:t>
                      </a:r>
                      <a:r>
                        <a:rPr kumimoji="0" lang="en-IN" sz="1800" kern="1200" dirty="0">
                          <a:solidFill>
                            <a:srgbClr val="0083A2"/>
                          </a:solidFill>
                          <a:latin typeface="Liberation Mono"/>
                          <a:ea typeface="+mn-ea"/>
                          <a:cs typeface="Arial" panose="020B0604020202020204" pitchFamily="34" charset="0"/>
                        </a:rPr>
                        <a:t> [ ESCAPE </a:t>
                      </a:r>
                      <a:r>
                        <a:rPr kumimoji="0" lang="en-IN" sz="1800" kern="1200" dirty="0">
                          <a:solidFill>
                            <a:schemeClr val="tx1">
                              <a:lumMod val="65000"/>
                              <a:lumOff val="35000"/>
                            </a:schemeClr>
                          </a:solidFill>
                          <a:latin typeface="Liberation Mono"/>
                          <a:ea typeface="+mn-ea"/>
                          <a:cs typeface="Arial" panose="020B0604020202020204" pitchFamily="34" charset="0"/>
                        </a:rPr>
                        <a:t>'escape_char'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Pattern matching using an SQL pattern. Returns 1 (TRUE) or 0 (FALSE). If either expr or pat is NULL, the result is NULL.</a:t>
                      </a:r>
                    </a:p>
                  </a:txBody>
                  <a:tcPr anchor="ctr"/>
                </a:tc>
                <a:extLst>
                  <a:ext uri="{0D108BD9-81ED-4DB2-BD59-A6C34878D82A}">
                    <a16:rowId xmlns:a16="http://schemas.microsoft.com/office/drawing/2014/main" val="10005"/>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NOT LIKE </a:t>
                      </a:r>
                      <a:r>
                        <a:rPr lang="en-US" sz="1800" dirty="0">
                          <a:solidFill>
                            <a:srgbClr val="669900"/>
                          </a:solidFill>
                          <a:latin typeface="Liberation Mono"/>
                        </a:rPr>
                        <a:t>'pattern'</a:t>
                      </a:r>
                      <a:r>
                        <a:rPr kumimoji="0" lang="en-IN" sz="1800" kern="1200" dirty="0">
                          <a:solidFill>
                            <a:srgbClr val="0083A2"/>
                          </a:solidFill>
                          <a:latin typeface="Liberation Mono"/>
                          <a:ea typeface="+mn-ea"/>
                          <a:cs typeface="Arial" panose="020B0604020202020204" pitchFamily="34" charset="0"/>
                        </a:rPr>
                        <a:t> [ ESCAPE </a:t>
                      </a:r>
                      <a:r>
                        <a:rPr kumimoji="0" lang="en-IN" sz="1800" kern="1200" dirty="0">
                          <a:solidFill>
                            <a:schemeClr val="tx1">
                              <a:lumMod val="65000"/>
                              <a:lumOff val="35000"/>
                            </a:schemeClr>
                          </a:solidFill>
                          <a:latin typeface="Liberation Mono"/>
                          <a:ea typeface="+mn-ea"/>
                          <a:cs typeface="Arial" panose="020B0604020202020204" pitchFamily="34" charset="0"/>
                        </a:rPr>
                        <a:t>'escape_char'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Negation of simple pattern matching.</a:t>
                      </a:r>
                    </a:p>
                  </a:txBody>
                  <a:tcPr anchor="ctr"/>
                </a:tc>
                <a:extLst>
                  <a:ext uri="{0D108BD9-81ED-4DB2-BD59-A6C34878D82A}">
                    <a16:rowId xmlns:a16="http://schemas.microsoft.com/office/drawing/2014/main" val="10006"/>
                  </a:ext>
                </a:extLst>
              </a:tr>
            </a:tbl>
          </a:graphicData>
        </a:graphic>
      </p:graphicFrame>
      <p:sp>
        <p:nvSpPr>
          <p:cNvPr id="6" name="Rectangle 5">
            <a:extLst>
              <a:ext uri="{FF2B5EF4-FFF2-40B4-BE49-F238E27FC236}">
                <a16:creationId xmlns:a16="http://schemas.microsoft.com/office/drawing/2014/main" id="{0A98997F-BA0F-4972-8C40-17969AECA8E2}"/>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139534799"/>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665220981"/>
              </p:ext>
            </p:extLst>
          </p:nvPr>
        </p:nvGraphicFramePr>
        <p:xfrm>
          <a:off x="346786" y="1596400"/>
          <a:ext cx="11437846" cy="1158240"/>
        </p:xfrm>
        <a:graphic>
          <a:graphicData uri="http://schemas.openxmlformats.org/drawingml/2006/table">
            <a:tbl>
              <a:tblPr firstRow="1" bandRow="1">
                <a:tableStyleId>{7E9639D4-E3E2-4D34-9284-5A2195B3D0D7}</a:tableStyleId>
              </a:tblPr>
              <a:tblGrid>
                <a:gridCol w="3944085">
                  <a:extLst>
                    <a:ext uri="{9D8B030D-6E8A-4147-A177-3AD203B41FA5}">
                      <a16:colId xmlns:a16="http://schemas.microsoft.com/office/drawing/2014/main" val="20000"/>
                    </a:ext>
                  </a:extLst>
                </a:gridCol>
                <a:gridCol w="7493761">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Group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83A2"/>
                          </a:solidFill>
                          <a:latin typeface="Liberation Mono"/>
                          <a:ea typeface="+mn-ea"/>
                          <a:cs typeface="Arial" panose="020B0604020202020204" pitchFamily="34" charset="0"/>
                        </a:rPr>
                        <a:t>ROW(</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2"/>
                  </a:ext>
                </a:extLst>
              </a:tr>
            </a:tbl>
          </a:graphicData>
        </a:graphic>
      </p:graphicFrame>
      <p:sp>
        <p:nvSpPr>
          <p:cNvPr id="6" name="Rectangle 5"/>
          <p:cNvSpPr/>
          <p:nvPr/>
        </p:nvSpPr>
        <p:spPr>
          <a:xfrm>
            <a:off x="346786" y="3955703"/>
            <a:ext cx="11437846"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rgbClr val="DD4A68"/>
                </a:solidFill>
                <a:latin typeface="Liberation Mono"/>
                <a:ea typeface="Times New Roman" panose="02020603050405020304" pitchFamily="18" charset="0"/>
                <a:cs typeface="Arial" panose="020B0604020202020204" pitchFamily="34" charset="0"/>
              </a:rPr>
              <a:t>ROW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p:cNvSpPr/>
          <p:nvPr/>
        </p:nvSpPr>
        <p:spPr>
          <a:xfrm>
            <a:off x="346786" y="3201868"/>
            <a:ext cx="4165038" cy="43088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dirty="0">
                <a:latin typeface="Arial" panose="020B0604020202020204" pitchFamily="34" charset="0"/>
                <a:cs typeface="Arial" panose="020B0604020202020204" pitchFamily="34" charset="0"/>
              </a:rPr>
              <a:t> Both the statements are same.</a:t>
            </a:r>
          </a:p>
        </p:txBody>
      </p:sp>
      <p:sp>
        <p:nvSpPr>
          <p:cNvPr id="7" name="Rectangle 6">
            <a:extLst>
              <a:ext uri="{FF2B5EF4-FFF2-40B4-BE49-F238E27FC236}">
                <a16:creationId xmlns:a16="http://schemas.microsoft.com/office/drawing/2014/main" id="{944EE8D3-4354-41F0-81F0-15AEF65665DB}"/>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4189364523"/>
      </p:ext>
    </p:extLst>
  </p:cSld>
  <p:clrMapOvr>
    <a:masterClrMapping/>
  </p:clrMapOvr>
  <p:transition/>
</p:sld>
</file>

<file path=ppt/slides/slide2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CE628209-6D2A-411C-9590-E8F003C6DB5C}"/>
              </a:ext>
            </a:extLst>
          </p:cNvPr>
          <p:cNvGraphicFramePr>
            <a:graphicFrameLocks noGrp="1"/>
          </p:cNvGraphicFramePr>
          <p:nvPr>
            <p:extLst>
              <p:ext uri="{D42A27DB-BD31-4B8C-83A1-F6EECF244321}">
                <p14:modId xmlns:p14="http://schemas.microsoft.com/office/powerpoint/2010/main" val="94919463"/>
              </p:ext>
            </p:extLst>
          </p:nvPr>
        </p:nvGraphicFramePr>
        <p:xfrm>
          <a:off x="346740" y="1556792"/>
          <a:ext cx="11437098" cy="2026884"/>
        </p:xfrm>
        <a:graphic>
          <a:graphicData uri="http://schemas.openxmlformats.org/drawingml/2006/table">
            <a:tbl>
              <a:tblPr firstRow="1" bandRow="1">
                <a:tableStyleId>{7E9639D4-E3E2-4D34-9284-5A2195B3D0D7}</a:tableStyleId>
              </a:tblPr>
              <a:tblGrid>
                <a:gridCol w="3228186">
                  <a:extLst>
                    <a:ext uri="{9D8B030D-6E8A-4147-A177-3AD203B41FA5}">
                      <a16:colId xmlns:a16="http://schemas.microsoft.com/office/drawing/2014/main" val="20000"/>
                    </a:ext>
                  </a:extLst>
                </a:gridCol>
                <a:gridCol w="8208912">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579045">
                <a:tc>
                  <a:txBody>
                    <a:bodyPr/>
                    <a:lstStyle/>
                    <a:p>
                      <a:r>
                        <a:rPr kumimoji="0" lang="en-IN" sz="1800" kern="1200" dirty="0">
                          <a:solidFill>
                            <a:srgbClr val="0083A2"/>
                          </a:solidFill>
                          <a:latin typeface="Liberation Mono"/>
                          <a:ea typeface="+mn-ea"/>
                          <a:cs typeface="Arial" panose="020B0604020202020204" pitchFamily="34" charset="0"/>
                        </a:rPr>
                        <a:t>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10001"/>
                  </a:ext>
                </a:extLst>
              </a:tr>
              <a:tr h="822853">
                <a:tc>
                  <a:txBody>
                    <a:bodyPr/>
                    <a:lstStyle/>
                    <a:p>
                      <a:r>
                        <a:rPr kumimoji="0" lang="en-IN" sz="1800" kern="1200" dirty="0">
                          <a:solidFill>
                            <a:srgbClr val="0083A2"/>
                          </a:solidFill>
                          <a:latin typeface="Liberation Mono"/>
                          <a:ea typeface="+mn-ea"/>
                          <a:cs typeface="Arial" panose="020B0604020202020204" pitchFamily="34" charset="0"/>
                        </a:rPr>
                        <a:t>INTERVAL(</a:t>
                      </a:r>
                      <a:r>
                        <a:rPr kumimoji="0" lang="en-IN" sz="1800" kern="1200" dirty="0">
                          <a:solidFill>
                            <a:schemeClr val="tx1">
                              <a:lumMod val="65000"/>
                              <a:lumOff val="35000"/>
                            </a:schemeClr>
                          </a:solidFill>
                          <a:latin typeface="Liberation Mono"/>
                          <a:ea typeface="+mn-ea"/>
                          <a:cs typeface="Arial" panose="020B0604020202020204" pitchFamily="34" charset="0"/>
                        </a:rPr>
                        <a:t>N</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N1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N2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N3</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kumimoji="0" lang="en-IN" sz="1900" kern="1200" dirty="0">
                          <a:solidFill>
                            <a:schemeClr val="tx1"/>
                          </a:solidFill>
                          <a:latin typeface="Liberation Mono"/>
                          <a:ea typeface="+mn-ea"/>
                          <a:cs typeface="Arial" panose="020B0604020202020204" pitchFamily="34" charset="0"/>
                        </a:rPr>
                        <a:t>Returns 0 if N &lt; N1, 1 if N &lt; N2 and so on or -1 if N is NULL. All arguments are treated as integers. It is required that N1 &lt; N2 &lt; N3 &lt; ... &lt; Nn for this function to work correctly.</a:t>
                      </a:r>
                    </a:p>
                  </a:txBody>
                  <a:tcPr marL="91428" marR="91428" marT="45714" marB="45714" anchor="ctr"/>
                </a:tc>
                <a:extLst>
                  <a:ext uri="{0D108BD9-81ED-4DB2-BD59-A6C34878D82A}">
                    <a16:rowId xmlns:a16="http://schemas.microsoft.com/office/drawing/2014/main" val="10002"/>
                  </a:ext>
                </a:extLst>
              </a:tr>
            </a:tbl>
          </a:graphicData>
        </a:graphic>
      </p:graphicFrame>
      <p:sp>
        <p:nvSpPr>
          <p:cNvPr id="8" name="Rectangle 7">
            <a:extLst>
              <a:ext uri="{FF2B5EF4-FFF2-40B4-BE49-F238E27FC236}">
                <a16:creationId xmlns:a16="http://schemas.microsoft.com/office/drawing/2014/main" id="{B67E7256-D4BB-4E84-A99A-ABBCE15FC4CC}"/>
              </a:ext>
            </a:extLst>
          </p:cNvPr>
          <p:cNvSpPr/>
          <p:nvPr/>
        </p:nvSpPr>
        <p:spPr>
          <a:xfrm>
            <a:off x="269042" y="3998077"/>
            <a:ext cx="1165391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'MANAGER'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UNION</a:t>
            </a:r>
            <a:r>
              <a:rPr lang="en-IN" dirty="0">
                <a:solidFill>
                  <a:srgbClr val="FF0000"/>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'SALESMAN’</a:t>
            </a:r>
            <a:r>
              <a:rPr lang="en-IN" dirty="0">
                <a:latin typeface="Liberation Mono"/>
              </a:rPr>
              <a:t>;</a:t>
            </a:r>
          </a:p>
        </p:txBody>
      </p:sp>
      <p:sp>
        <p:nvSpPr>
          <p:cNvPr id="7" name="Rectangle 6">
            <a:extLst>
              <a:ext uri="{FF2B5EF4-FFF2-40B4-BE49-F238E27FC236}">
                <a16:creationId xmlns:a16="http://schemas.microsoft.com/office/drawing/2014/main" id="{D027937C-35B7-44AF-AB4D-39942F48B1F7}"/>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680069024"/>
      </p:ext>
    </p:extLst>
  </p:cSld>
  <p:clrMapOvr>
    <a:masterClrMapping/>
  </p:clrMapOvr>
  <p:transition/>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554461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 </a:t>
            </a:r>
            <a:r>
              <a:rPr lang="en-IN" dirty="0">
                <a:solidFill>
                  <a:srgbClr val="669900"/>
                </a:solidFill>
                <a:latin typeface="Liberation Mono"/>
              </a:rPr>
              <a:t>'MANAGER'</a:t>
            </a:r>
            <a:r>
              <a:rPr lang="en-IN" dirty="0">
                <a:latin typeface="Liberation Mono"/>
              </a:rPr>
              <a:t>;</a:t>
            </a:r>
            <a:endParaRPr lang="en-IN" dirty="0">
              <a:latin typeface="Liberation Mono"/>
              <a:cs typeface="Arial" panose="020B0604020202020204" pitchFamily="34" charset="0"/>
            </a:endParaRPr>
          </a:p>
        </p:txBody>
      </p:sp>
      <p:grpSp>
        <p:nvGrpSpPr>
          <p:cNvPr id="12" name="Group 11">
            <a:extLst>
              <a:ext uri="{FF2B5EF4-FFF2-40B4-BE49-F238E27FC236}">
                <a16:creationId xmlns:a16="http://schemas.microsoft.com/office/drawing/2014/main" id="{66054647-F030-4A07-949C-959797BA08D1}"/>
              </a:ext>
            </a:extLst>
          </p:cNvPr>
          <p:cNvGrpSpPr/>
          <p:nvPr/>
        </p:nvGrpSpPr>
        <p:grpSpPr>
          <a:xfrm>
            <a:off x="203684" y="3933056"/>
            <a:ext cx="11784632" cy="2376264"/>
            <a:chOff x="203684" y="3933056"/>
            <a:chExt cx="11784632" cy="2376264"/>
          </a:xfrm>
        </p:grpSpPr>
        <p:pic>
          <p:nvPicPr>
            <p:cNvPr id="8" name="Picture 7">
              <a:extLst>
                <a:ext uri="{FF2B5EF4-FFF2-40B4-BE49-F238E27FC236}">
                  <a16:creationId xmlns:a16="http://schemas.microsoft.com/office/drawing/2014/main" id="{D3E12B64-B9B5-438B-B8A0-D653EE429472}"/>
                </a:ext>
              </a:extLst>
            </p:cNvPr>
            <p:cNvPicPr>
              <a:picLocks noChangeAspect="1"/>
            </p:cNvPicPr>
            <p:nvPr/>
          </p:nvPicPr>
          <p:blipFill>
            <a:blip r:embed="rId2"/>
            <a:stretch>
              <a:fillRect/>
            </a:stretch>
          </p:blipFill>
          <p:spPr>
            <a:xfrm>
              <a:off x="203684" y="3933056"/>
              <a:ext cx="11784632" cy="2376264"/>
            </a:xfrm>
            <a:prstGeom prst="rect">
              <a:avLst/>
            </a:prstGeom>
          </p:spPr>
        </p:pic>
        <p:sp>
          <p:nvSpPr>
            <p:cNvPr id="9" name="Rectangle 8">
              <a:extLst>
                <a:ext uri="{FF2B5EF4-FFF2-40B4-BE49-F238E27FC236}">
                  <a16:creationId xmlns:a16="http://schemas.microsoft.com/office/drawing/2014/main" id="{52AC823A-0EF1-4BCF-8E14-06C1EA3E8A7A}"/>
                </a:ext>
              </a:extLst>
            </p:cNvPr>
            <p:cNvSpPr/>
            <p:nvPr/>
          </p:nvSpPr>
          <p:spPr>
            <a:xfrm>
              <a:off x="2408602" y="3933056"/>
              <a:ext cx="1080120" cy="2376264"/>
            </a:xfrm>
            <a:prstGeom prst="rect">
              <a:avLst/>
            </a:prstGeom>
            <a:noFill/>
            <a:ln w="19050">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0544286" cy="1502780"/>
            <a:chOff x="690629" y="1745011"/>
            <a:chExt cx="10544286"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0539515" cy="1502780"/>
              <a:chOff x="695400" y="1745011"/>
              <a:chExt cx="10539515"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8952150" cy="1304978"/>
                <a:chOff x="267703" y="1600839"/>
                <a:chExt cx="8952150"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7568021" cy="1296144"/>
                  <a:chOff x="31591" y="1556792"/>
                  <a:chExt cx="7568021" cy="1296144"/>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7" y="1556792"/>
                    <a:ext cx="2736304" cy="1296144"/>
                    <a:chOff x="669977" y="1556792"/>
                    <a:chExt cx="2736304" cy="1296144"/>
                  </a:xfrm>
                </p:grpSpPr>
                <p:sp>
                  <p:nvSpPr>
                    <p:cNvPr id="23" name="Rectangle 22">
                      <a:extLst>
                        <a:ext uri="{FF2B5EF4-FFF2-40B4-BE49-F238E27FC236}">
                          <a16:creationId xmlns:a16="http://schemas.microsoft.com/office/drawing/2014/main" id="{945B6E97-E16D-48DC-8F01-85631D0FF45A}"/>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2" y="1620089"/>
                      <a:ext cx="2708438"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2736303" cy="400110"/>
                    </a:xfrm>
                    <a:prstGeom prst="rect">
                      <a:avLst/>
                    </a:prstGeom>
                    <a:noFill/>
                  </p:spPr>
                  <p:txBody>
                    <a:bodyPr wrap="square">
                      <a:spAutoFit/>
                    </a:bodyPr>
                    <a:lstStyle/>
                    <a:p>
                      <a:pPr algn="ctr"/>
                      <a:r>
                        <a:rPr lang="en-IN" sz="2000" dirty="0">
                          <a:latin typeface="Liberation Mono"/>
                          <a:cs typeface="Arial" panose="020B0604020202020204" pitchFamily="34" charset="0"/>
                        </a:rPr>
                        <a:t>job = </a:t>
                      </a:r>
                      <a:r>
                        <a:rPr lang="en-IN" sz="2000" dirty="0">
                          <a:latin typeface="Liberation Mono"/>
                        </a:rPr>
                        <a:t>'MANAGER'</a:t>
                      </a:r>
                      <a:endParaRPr lang="en-IN" sz="2000" dirty="0"/>
                    </a:p>
                  </p:txBody>
                </p:sp>
              </p:grpSp>
              <p:sp>
                <p:nvSpPr>
                  <p:cNvPr id="28" name="Arrow: Right 27">
                    <a:extLst>
                      <a:ext uri="{FF2B5EF4-FFF2-40B4-BE49-F238E27FC236}">
                        <a16:creationId xmlns:a16="http://schemas.microsoft.com/office/drawing/2014/main" id="{521B26F1-EE04-4835-81D9-B7FFDBA4A7E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5811003"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5815774" y="2229960"/>
                  <a:ext cx="2713087"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4" name="Oval 3">
                <a:extLst>
                  <a:ext uri="{FF2B5EF4-FFF2-40B4-BE49-F238E27FC236}">
                    <a16:creationId xmlns:a16="http://schemas.microsoft.com/office/drawing/2014/main" id="{E5D1F3E2-F3BC-4548-AFF8-983C8A7936FE}"/>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004818801"/>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1461939"/>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220930"/>
            <a:ext cx="6120680"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b="1" dirty="0">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b="1" dirty="0">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49775833"/>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191345" y="493041"/>
            <a:ext cx="6485248"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NULL;  </a:t>
            </a:r>
            <a:r>
              <a:rPr lang="en-IN" dirty="0">
                <a:solidFill>
                  <a:srgbClr val="669900"/>
                </a:solidFill>
                <a:latin typeface="Liberation Mono"/>
              </a:rPr>
              <a:t>#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790686506"/>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1;</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0;</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4620343"/>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1;</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0;</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OR</a:t>
            </a:r>
            <a:r>
              <a:rPr lang="en-US" dirty="0">
                <a:latin typeface="Liberation Mono"/>
                <a:cs typeface="Arial" panose="020B0604020202020204" pitchFamily="34" charset="0"/>
              </a:rPr>
              <a:t> 0;</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OR</a:t>
            </a:r>
            <a:r>
              <a:rPr lang="en-US" dirty="0">
                <a:latin typeface="Liberation Mono"/>
                <a:cs typeface="Arial" panose="020B0604020202020204" pitchFamily="34" charset="0"/>
              </a:rPr>
              <a:t> 1;</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OR</a:t>
            </a:r>
            <a:r>
              <a:rPr lang="en-US" dirty="0">
                <a:latin typeface="Liberation Mono"/>
                <a:cs typeface="Arial" panose="020B0604020202020204" pitchFamily="34" charset="0"/>
              </a:rPr>
              <a:t> 1 =</a:t>
            </a:r>
            <a:r>
              <a:rPr lang="en-US" dirty="0">
                <a:solidFill>
                  <a:schemeClr val="accent5">
                    <a:lumMod val="75000"/>
                  </a:schemeClr>
                </a:solidFill>
                <a:latin typeface="Liberation Mono"/>
                <a:cs typeface="Arial" panose="020B0604020202020204" pitchFamily="34" charset="0"/>
              </a:rPr>
              <a:t> </a:t>
            </a:r>
            <a:r>
              <a:rPr lang="en-US" dirty="0">
                <a:latin typeface="Liberation Mono"/>
                <a:cs typeface="Arial" panose="020B0604020202020204" pitchFamily="34" charset="0"/>
              </a:rPr>
              <a:t>1;</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8" name="Rectangle 7">
            <a:extLst>
              <a:ext uri="{FF2B5EF4-FFF2-40B4-BE49-F238E27FC236}">
                <a16:creationId xmlns:a16="http://schemas.microsoft.com/office/drawing/2014/main" id="{BBE6ECAD-0A11-4B6C-996A-63FE0663B44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9" name="Rectangle 8">
            <a:extLst>
              <a:ext uri="{FF2B5EF4-FFF2-40B4-BE49-F238E27FC236}">
                <a16:creationId xmlns:a16="http://schemas.microsoft.com/office/drawing/2014/main" id="{B63285CB-ED3B-4052-8414-0786FAEF4CA6}"/>
              </a:ext>
            </a:extLst>
          </p:cNvPr>
          <p:cNvSpPr/>
          <p:nvPr/>
        </p:nvSpPr>
        <p:spPr>
          <a:xfrm>
            <a:off x="407368" y="1191577"/>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0077AA"/>
                </a:solidFill>
                <a:latin typeface="Liberation Mono"/>
                <a:cs typeface="Times New Roman" panose="02020603050405020304" pitchFamily="18" charset="0"/>
              </a:rPr>
              <a:t>OR</a:t>
            </a:r>
            <a:r>
              <a:rPr lang="en-IN" dirty="0">
                <a:latin typeface="Liberation Mono"/>
              </a:rPr>
              <a:t> True;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'smith' </a:t>
            </a:r>
            <a:r>
              <a:rPr lang="en-IN" dirty="0">
                <a:solidFill>
                  <a:srgbClr val="0077AA"/>
                </a:solidFill>
                <a:latin typeface="Liberation Mono"/>
                <a:cs typeface="Times New Roman" panose="02020603050405020304" pitchFamily="18" charset="0"/>
              </a:rPr>
              <a:t>AND</a:t>
            </a:r>
            <a:r>
              <a:rPr lang="en-IN" dirty="0">
                <a:latin typeface="Liberation Mono"/>
              </a:rPr>
              <a:t> True;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rgbClr val="0077AA"/>
                </a:solidFill>
                <a:latin typeface="Liberation Mono"/>
                <a:cs typeface="Times New Roman" panose="02020603050405020304" pitchFamily="18"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0077AA"/>
                </a:solidFill>
                <a:latin typeface="Liberation Mono"/>
                <a:cs typeface="Times New Roman" panose="02020603050405020304" pitchFamily="18" charset="0"/>
              </a:rPr>
              <a:t>OR</a:t>
            </a:r>
            <a:r>
              <a:rPr lang="en-IN" dirty="0">
                <a:latin typeface="Liberation Mono"/>
              </a:rPr>
              <a:t> False;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0077AA"/>
                </a:solidFill>
                <a:latin typeface="Liberation Mono"/>
                <a:cs typeface="Times New Roman" panose="02020603050405020304" pitchFamily="18" charset="0"/>
              </a:rPr>
              <a:t>AND</a:t>
            </a:r>
            <a:r>
              <a:rPr lang="en-IN" dirty="0">
                <a:latin typeface="Liberation Mono"/>
              </a:rPr>
              <a:t> False;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rgbClr val="0077AA"/>
                </a:solidFill>
                <a:latin typeface="Liberation Mono"/>
                <a:cs typeface="Times New Roman" panose="02020603050405020304" pitchFamily="18"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False</a:t>
            </a:r>
            <a:r>
              <a:rPr lang="en-IN" dirty="0">
                <a:solidFill>
                  <a:schemeClr val="bg1">
                    <a:lumMod val="6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232024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 grpId="0"/>
    </p:bldLst>
  </p:timing>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0" y="1743194"/>
            <a:ext cx="12192000" cy="4093428"/>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endParaRPr lang="en-US" dirty="0">
              <a:latin typeface="Palatino Linotype" panose="02040502050505030304" pitchFamily="18" charset="0"/>
            </a:endParaRPr>
          </a:p>
          <a:p>
            <a:pPr algn="just"/>
            <a:endParaRPr lang="en-US" dirty="0">
              <a:latin typeface="Palatino Linotype" panose="02040502050505030304" pitchFamily="18" charset="0"/>
            </a:endParaRPr>
          </a:p>
          <a:p>
            <a:pPr marL="285750" indent="-285750" algn="just">
              <a:buFont typeface="Arial" panose="020B0604020202020204" pitchFamily="34" charset="0"/>
              <a:buChar char="•"/>
            </a:pPr>
            <a:r>
              <a:rPr lang="en-US" b="1" dirty="0">
                <a:latin typeface="Palatino Linotype" panose="02040502050505030304" pitchFamily="18" charset="0"/>
              </a:rPr>
              <a:t>Relation</a:t>
            </a:r>
            <a:r>
              <a:rPr lang="en-US" dirty="0">
                <a:latin typeface="Palatino Linotype" panose="02040502050505030304" pitchFamily="18" charset="0"/>
              </a:rPr>
              <a:t> </a:t>
            </a:r>
            <a:r>
              <a:rPr lang="en-US" b="1" dirty="0">
                <a:latin typeface="Palatino Linotype" panose="02040502050505030304" pitchFamily="18" charset="0"/>
              </a:rPr>
              <a:t>key</a:t>
            </a:r>
            <a:r>
              <a:rPr lang="en-US" dirty="0">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6021288"/>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400" y="3779748"/>
            <a:ext cx="10441160" cy="369332"/>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student(roll_no, name, address, phone and age) </a:t>
            </a:r>
            <a:r>
              <a:rPr lang="en-US" dirty="0">
                <a:latin typeface="Palatino Linotype" panose="02040502050505030304" pitchFamily="18" charset="0"/>
              </a:rPr>
              <a:t>is relation schema for student relation.</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Tree>
    <p:extLst>
      <p:ext uri="{BB962C8B-B14F-4D97-AF65-F5344CB8AC3E}">
        <p14:creationId xmlns:p14="http://schemas.microsoft.com/office/powerpoint/2010/main" val="3858362783"/>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latin typeface="Liberation Mono"/>
                <a:cs typeface="Times New Roman" panose="02020603050405020304" pitchFamily="18" charset="0"/>
              </a:rPr>
              <a:t>. . .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927644" y="5292278"/>
            <a:ext cx="1368156"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296144"/>
                <a:chOff x="31591" y="1556792"/>
                <a:chExt cx="7568021" cy="1296144"/>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296144"/>
                  <a:chOff x="665207" y="1556792"/>
                  <a:chExt cx="2741074" cy="1296144"/>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400110"/>
                  </a:xfrm>
                  <a:prstGeom prst="rect">
                    <a:avLst/>
                  </a:prstGeom>
                  <a:noFill/>
                </p:spPr>
                <p:txBody>
                  <a:bodyPr wrap="square">
                    <a:spAutoFit/>
                  </a:bodyPr>
                  <a:lstStyle/>
                  <a:p>
                    <a:pPr algn="ct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a:t>
            </a:r>
            <a:endParaRPr lang="en-IN" sz="2000" dirty="0"/>
          </a:p>
        </p:txBody>
      </p:sp>
    </p:spTree>
    <p:extLst>
      <p:ext uri="{BB962C8B-B14F-4D97-AF65-F5344CB8AC3E}">
        <p14:creationId xmlns:p14="http://schemas.microsoft.com/office/powerpoint/2010/main" val="3829025191"/>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a:t>
            </a:r>
            <a:r>
              <a:rPr lang="en-US" sz="2000" dirty="0">
                <a:solidFill>
                  <a:schemeClr val="tx1">
                    <a:lumMod val="65000"/>
                    <a:lumOff val="35000"/>
                  </a:schemeClr>
                </a:solidFill>
                <a:latin typeface="Liberation Mono"/>
                <a:cs typeface="Arial" panose="020B0604020202020204" pitchFamily="34" charset="0"/>
              </a:rPr>
              <a:t>v1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r>
              <a:rPr lang="en-US" sz="2000" dirty="0">
                <a:solidFill>
                  <a:srgbClr val="0077AA"/>
                </a:solidFill>
                <a:latin typeface="Liberation Mono"/>
              </a:rPr>
              <a:t> </a:t>
            </a:r>
            <a:r>
              <a:rPr lang="en-US" sz="2000" dirty="0">
                <a:solidFill>
                  <a:srgbClr val="0077AA"/>
                </a:solidFill>
                <a:latin typeface="Liberation Mono"/>
                <a:cs typeface="Arial" panose="020B0604020202020204" pitchFamily="34" charset="0"/>
              </a:rPr>
              <a:t>)</a:t>
            </a:r>
          </a:p>
          <a:p>
            <a:r>
              <a:rPr lang="en-US" sz="2000" dirty="0">
                <a:solidFill>
                  <a:srgbClr val="0077AA"/>
                </a:solidFill>
                <a:latin typeface="Liberation Mono"/>
                <a:cs typeface="Arial" panose="020B0604020202020204" pitchFamily="34" charset="0"/>
              </a:rPr>
              <a:t>column | expression IN (</a:t>
            </a:r>
            <a:r>
              <a:rPr lang="en-US" sz="2000" dirty="0">
                <a:solidFill>
                  <a:schemeClr val="tx1">
                    <a:lumMod val="65000"/>
                    <a:lumOff val="35000"/>
                  </a:schemeClr>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rgbClr val="0077AA"/>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1058525514"/>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1628800"/>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50297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2049506"/>
            <a:ext cx="11881319" cy="4619854"/>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IN </a:t>
            </a:r>
            <a:r>
              <a:rPr lang="en-IN" dirty="0">
                <a:solidFill>
                  <a:schemeClr val="bg1">
                    <a:lumMod val="65000"/>
                  </a:schemeClr>
                </a:solidFill>
              </a:rPr>
              <a:t>(</a:t>
            </a:r>
            <a:r>
              <a:rPr lang="en-IN" dirty="0">
                <a:solidFill>
                  <a:schemeClr val="tx1"/>
                </a:solidFill>
              </a:rPr>
              <a:t>10, 20, 0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IN </a:t>
            </a:r>
            <a:r>
              <a:rPr lang="en-IN" dirty="0">
                <a:solidFill>
                  <a:schemeClr val="bg1">
                    <a:lumMod val="65000"/>
                  </a:schemeClr>
                </a:solidFill>
              </a:rPr>
              <a:t>(</a:t>
            </a:r>
            <a:r>
              <a:rPr lang="en-IN" dirty="0">
                <a:solidFill>
                  <a:schemeClr val="tx1"/>
                </a:solidFill>
              </a:rPr>
              <a:t>10, 20, 1</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10</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a:t>
            </a:r>
            <a:r>
              <a:rPr lang="en-IN" dirty="0"/>
              <a:t> IN </a:t>
            </a:r>
            <a:r>
              <a:rPr lang="en-IN" dirty="0">
                <a:solidFill>
                  <a:schemeClr val="bg1">
                    <a:lumMod val="65000"/>
                  </a:schemeClr>
                </a:solidFill>
              </a:rPr>
              <a:t>(</a:t>
            </a:r>
            <a:r>
              <a:rPr lang="en-IN" dirty="0">
                <a:solidFill>
                  <a:schemeClr val="tx1"/>
                </a:solidFill>
              </a:rPr>
              <a:t>10, 20,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a:t>
            </a:r>
            <a:r>
              <a:rPr lang="en-IN" dirty="0">
                <a:solidFill>
                  <a:schemeClr val="tx1"/>
                </a:solidFill>
              </a:rPr>
              <a:t>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 </a:t>
            </a:r>
            <a:r>
              <a:rPr lang="en-US" dirty="0"/>
              <a:t>FROM</a:t>
            </a:r>
            <a:r>
              <a:rPr lang="en-US" dirty="0">
                <a:solidFill>
                  <a:schemeClr val="tx1"/>
                </a:solidFill>
              </a:rPr>
              <a:t> emp </a:t>
            </a:r>
            <a:r>
              <a:rPr lang="en-US" dirty="0"/>
              <a:t>WHERE</a:t>
            </a:r>
            <a:r>
              <a:rPr lang="en-US" dirty="0">
                <a:solidFill>
                  <a:schemeClr val="tx1"/>
                </a:solidFill>
              </a:rPr>
              <a:t> deptno </a:t>
            </a:r>
            <a:r>
              <a:rPr lang="en-US" dirty="0"/>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 </a:t>
            </a:r>
            <a:r>
              <a:rPr lang="en-US" dirty="0"/>
              <a:t>FROM</a:t>
            </a:r>
            <a:r>
              <a:rPr lang="en-US" dirty="0">
                <a:solidFill>
                  <a:schemeClr val="tx1"/>
                </a:solidFill>
              </a:rPr>
              <a:t> emp </a:t>
            </a:r>
            <a:r>
              <a:rPr lang="en-US" dirty="0"/>
              <a:t>WHERE</a:t>
            </a:r>
            <a:r>
              <a:rPr lang="en-US" dirty="0">
                <a:solidFill>
                  <a:schemeClr val="tx1"/>
                </a:solidFill>
              </a:rPr>
              <a:t> deptno </a:t>
            </a:r>
            <a:r>
              <a:rPr lang="en-US" dirty="0"/>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 </a:t>
            </a:r>
            <a:r>
              <a:rPr lang="en-US" dirty="0"/>
              <a:t>FROM</a:t>
            </a:r>
            <a:r>
              <a:rPr lang="en-US" dirty="0">
                <a:solidFill>
                  <a:schemeClr val="tx1"/>
                </a:solidFill>
              </a:rPr>
              <a:t> emp </a:t>
            </a:r>
            <a:r>
              <a:rPr lang="en-US" dirty="0"/>
              <a:t>WHERE</a:t>
            </a:r>
            <a:r>
              <a:rPr lang="en-US" dirty="0">
                <a:solidFill>
                  <a:schemeClr val="tx1"/>
                </a:solidFill>
              </a:rPr>
              <a:t> deptno </a:t>
            </a:r>
            <a:r>
              <a:rPr lang="en-US" dirty="0"/>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00B050"/>
                </a:solidFill>
                <a:cs typeface="+mn-cs"/>
              </a:rPr>
              <a:t># ERROR 1241 (21000): Operand should contain 1 column(s)</a:t>
            </a:r>
            <a:endParaRPr lang="en-IN" dirty="0">
              <a:solidFill>
                <a:srgbClr val="00B050"/>
              </a:solidFill>
              <a:cs typeface="+mn-cs"/>
            </a:endParaRPr>
          </a:p>
        </p:txBody>
      </p:sp>
    </p:spTree>
    <p:extLst>
      <p:ext uri="{BB962C8B-B14F-4D97-AF65-F5344CB8AC3E}">
        <p14:creationId xmlns:p14="http://schemas.microsoft.com/office/powerpoint/2010/main" val="4122111172"/>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423911"/>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AND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091431454"/>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a:t>
            </a:r>
            <a:r>
              <a:rPr lang="en-US" sz="2000" dirty="0">
                <a:solidFill>
                  <a:schemeClr val="tx1">
                    <a:lumMod val="65000"/>
                    <a:lumOff val="35000"/>
                  </a:schemeClr>
                </a:solidFill>
                <a:latin typeface="Liberation Mono"/>
                <a:cs typeface="Arial" panose="020B0604020202020204" pitchFamily="34" charset="0"/>
              </a:rPr>
              <a:t>start</a:t>
            </a:r>
            <a:r>
              <a:rPr lang="en-US" sz="2000" dirty="0">
                <a:solidFill>
                  <a:schemeClr val="tx2"/>
                </a:solidFill>
                <a:latin typeface="Liberation Mono"/>
                <a:cs typeface="Arial" panose="020B0604020202020204" pitchFamily="34" charset="0"/>
              </a:rPr>
              <a:t>_expression</a:t>
            </a:r>
            <a:r>
              <a:rPr lang="en-US" sz="2000" dirty="0">
                <a:solidFill>
                  <a:srgbClr val="0077AA"/>
                </a:solidFill>
                <a:latin typeface="Liberation Mono"/>
                <a:cs typeface="Arial" panose="020B0604020202020204" pitchFamily="34" charset="0"/>
              </a:rPr>
              <a:t> AND </a:t>
            </a:r>
            <a:r>
              <a:rPr lang="en-US" sz="2000"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t>
              </a:r>
              <a:r>
                <a:rPr lang="en-IN" dirty="0">
                  <a:solidFill>
                    <a:srgbClr val="0077AA"/>
                  </a:solidFill>
                  <a:latin typeface="Liberation Mono"/>
                  <a:cs typeface="Arial" panose="020B0604020202020204" pitchFamily="34" charset="0"/>
                </a:rPr>
                <a:t>AND</a:t>
              </a:r>
              <a:r>
                <a:rPr lang="en-IN" dirty="0">
                  <a:latin typeface="Liberation Mono"/>
                  <a:cs typeface="Arial" panose="020B0604020202020204" pitchFamily="34" charset="0"/>
                </a:rPr>
                <a:t> </a:t>
              </a:r>
              <a:r>
                <a:rPr lang="en-IN"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2) &gt; 0.1 </a:t>
            </a:r>
            <a:r>
              <a:rPr lang="en-IN" dirty="0">
                <a:solidFill>
                  <a:srgbClr val="0077AA"/>
                </a:solidFill>
                <a:latin typeface="Liberation Mono"/>
                <a:cs typeface="Arial" panose="020B0604020202020204" pitchFamily="34" charset="0"/>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2) &lt; 0.26;</a:t>
            </a:r>
          </a:p>
        </p:txBody>
      </p:sp>
    </p:spTree>
    <p:extLst>
      <p:ext uri="{BB962C8B-B14F-4D97-AF65-F5344CB8AC3E}">
        <p14:creationId xmlns:p14="http://schemas.microsoft.com/office/powerpoint/2010/main" val="2098343511"/>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t>
            </a:r>
            <a:r>
              <a:rPr lang="en-IN" dirty="0">
                <a:solidFill>
                  <a:srgbClr val="0077AA"/>
                </a:solidFill>
                <a:latin typeface="Liberation Mono"/>
                <a:cs typeface="Arial" panose="020B0604020202020204" pitchFamily="34" charset="0"/>
              </a:rPr>
              <a:t>AND</a:t>
            </a:r>
            <a:r>
              <a:rPr lang="en-IN" dirty="0">
                <a:latin typeface="Liberation Mono"/>
                <a:cs typeface="Arial" panose="020B0604020202020204" pitchFamily="34" charset="0"/>
              </a:rPr>
              <a:t> 3000;</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423911"/>
            <a:ext cx="10539515" cy="1502780"/>
            <a:chOff x="844498" y="423911"/>
            <a:chExt cx="10539515"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0539515" cy="1502780"/>
              <a:chOff x="695400" y="1745011"/>
              <a:chExt cx="10539515"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8952150" cy="1304978"/>
                <a:chOff x="267703" y="1600839"/>
                <a:chExt cx="8952150"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7568021" cy="1296144"/>
                  <a:chOff x="31591" y="1556792"/>
                  <a:chExt cx="7568021"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2736304" cy="1296144"/>
                    <a:chOff x="669977" y="1556792"/>
                    <a:chExt cx="2736304"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1" y="2166646"/>
                      <a:ext cx="2716160" cy="400110"/>
                    </a:xfrm>
                    <a:prstGeom prst="rect">
                      <a:avLst/>
                    </a:prstGeom>
                    <a:noFill/>
                  </p:spPr>
                  <p:txBody>
                    <a:bodyPr wrap="square">
                      <a:spAutoFit/>
                    </a:bodyPr>
                    <a:lstStyle/>
                    <a:p>
                      <a:pPr algn="ct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5841761"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5841762" y="2229960"/>
                  <a:ext cx="2687099"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9814275"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587771697"/>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[ESCAPE </a:t>
            </a:r>
            <a:r>
              <a:rPr lang="en-US" sz="2000" dirty="0">
                <a:solidFill>
                  <a:schemeClr val="tx2"/>
                </a:solidFill>
                <a:latin typeface="Liberation Mono"/>
                <a:cs typeface="Arial" panose="020B0604020202020204" pitchFamily="34" charset="0"/>
              </a:rPr>
              <a:t>escape_character</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ename </a:t>
            </a:r>
            <a:r>
              <a:rPr lang="en-IN" dirty="0"/>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a:t>
            </a:r>
            <a:r>
              <a:rPr lang="en-IN" dirty="0">
                <a:solidFill>
                  <a:srgbClr val="669900"/>
                </a:solidFill>
                <a:cs typeface="+mn-cs"/>
              </a:rPr>
              <a:t>'1';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001;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100;</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t>LIKE</a:t>
            </a:r>
            <a:r>
              <a:rPr lang="en-US" dirty="0">
                <a:solidFill>
                  <a:schemeClr val="tx1"/>
                </a:solidFill>
              </a:rPr>
              <a:t> 100 </a:t>
            </a:r>
            <a:r>
              <a:rPr lang="en-US" dirty="0"/>
              <a:t>OR</a:t>
            </a:r>
            <a:r>
              <a:rPr lang="en-US" dirty="0">
                <a:solidFill>
                  <a:schemeClr val="tx1"/>
                </a:solidFill>
              </a:rPr>
              <a:t> 0;</a:t>
            </a:r>
            <a:endParaRPr lang="en-IN" dirty="0">
              <a:solidFill>
                <a:schemeClr val="tx1"/>
              </a:solidFill>
            </a:endParaRP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t>LIKE</a:t>
            </a:r>
            <a:r>
              <a:rPr lang="en-US" dirty="0">
                <a:solidFill>
                  <a:schemeClr val="tx1"/>
                </a:solidFill>
              </a:rPr>
              <a:t> 0 </a:t>
            </a:r>
            <a:r>
              <a:rPr lang="en-US" dirty="0"/>
              <a:t>AND</a:t>
            </a:r>
            <a:r>
              <a:rPr lang="en-US" dirty="0">
                <a:solidFill>
                  <a:schemeClr val="tx1"/>
                </a:solidFill>
              </a:rPr>
              <a:t> 1;</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552992"/>
            <a:ext cx="11809312" cy="304436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sp>
        <p:nvSpPr>
          <p:cNvPr id="7" name="TextBox 6">
            <a:extLst>
              <a:ext uri="{FF2B5EF4-FFF2-40B4-BE49-F238E27FC236}">
                <a16:creationId xmlns:a16="http://schemas.microsoft.com/office/drawing/2014/main" id="{17A98C40-890D-42D3-AED7-64811ED6D3F7}"/>
              </a:ext>
            </a:extLst>
          </p:cNvPr>
          <p:cNvSpPr txBox="1"/>
          <p:nvPr/>
        </p:nvSpPr>
        <p:spPr>
          <a:xfrm>
            <a:off x="7771667" y="697412"/>
            <a:ext cx="4428645" cy="707886"/>
          </a:xfrm>
          <a:prstGeom prst="rect">
            <a:avLst/>
          </a:prstGeom>
          <a:noFill/>
        </p:spPr>
        <p:txBody>
          <a:bodyPr wrap="square">
            <a:spAutoFit/>
          </a:bodyPr>
          <a:lstStyle/>
          <a:p>
            <a:r>
              <a:rPr lang="en-US" sz="2000" b="1" i="0" dirty="0">
                <a:solidFill>
                  <a:srgbClr val="5F6368"/>
                </a:solidFill>
                <a:effectLst/>
                <a:latin typeface="arial" panose="020B0604020202020204" pitchFamily="34" charset="0"/>
              </a:rPr>
              <a:t>Domain</a:t>
            </a:r>
            <a:r>
              <a:rPr lang="en-US" sz="2000" b="0" i="0" dirty="0">
                <a:solidFill>
                  <a:srgbClr val="4D5156"/>
                </a:solidFill>
                <a:effectLst/>
                <a:latin typeface="arial" panose="020B0604020202020204" pitchFamily="34" charset="0"/>
              </a:rPr>
              <a:t> refers to all the valid values which a column may contain. </a:t>
            </a:r>
            <a:endParaRPr lang="en-IN" sz="2000" dirty="0"/>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3167428881"/>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ABC</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9589" y="89806"/>
            <a:ext cx="3599223" cy="242479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3663838"/>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4" name="Rectangle 3"/>
          <p:cNvSpPr/>
          <p:nvPr/>
        </p:nvSpPr>
        <p:spPr>
          <a:xfrm>
            <a:off x="194997" y="589042"/>
            <a:ext cx="11453454" cy="958660"/>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6" name="Rectangle 5"/>
          <p:cNvSpPr/>
          <p:nvPr/>
        </p:nvSpPr>
        <p:spPr>
          <a:xfrm>
            <a:off x="244365" y="2420888"/>
            <a:ext cx="11354717" cy="46487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ea typeface="Times New Roman" panose="02020603050405020304" pitchFamily="18" charset="0"/>
                <a:cs typeface="Arial" panose="020B0604020202020204" pitchFamily="34" charset="0"/>
              </a:rPr>
              <a:t>1</a:t>
            </a:r>
            <a:r>
              <a:rPr lang="en-IN" dirty="0">
                <a:latin typeface="Liberation Mono"/>
                <a:ea typeface="Times New Roman" panose="02020603050405020304" pitchFamily="18" charset="0"/>
                <a:cs typeface="Arial" panose="020B0604020202020204" pitchFamily="34" charset="0"/>
              </a:rPr>
              <a:t>;</a:t>
            </a:r>
          </a:p>
        </p:txBody>
      </p:sp>
      <p:sp>
        <p:nvSpPr>
          <p:cNvPr id="7" name="Rectangle 6"/>
          <p:cNvSpPr/>
          <p:nvPr/>
        </p:nvSpPr>
        <p:spPr>
          <a:xfrm>
            <a:off x="239813" y="1700808"/>
            <a:ext cx="9501403" cy="677108"/>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pic>
        <p:nvPicPr>
          <p:cNvPr id="2" name="Picture 1">
            <a:extLst>
              <a:ext uri="{FF2B5EF4-FFF2-40B4-BE49-F238E27FC236}">
                <a16:creationId xmlns:a16="http://schemas.microsoft.com/office/drawing/2014/main" id="{B7459B2F-DFF2-4089-8C12-545E5FF9B039}"/>
              </a:ext>
            </a:extLst>
          </p:cNvPr>
          <p:cNvPicPr>
            <a:picLocks noChangeAspect="1"/>
          </p:cNvPicPr>
          <p:nvPr/>
        </p:nvPicPr>
        <p:blipFill>
          <a:blip r:embed="rId2"/>
          <a:stretch>
            <a:fillRect/>
          </a:stretch>
        </p:blipFill>
        <p:spPr>
          <a:xfrm>
            <a:off x="221898" y="4725144"/>
            <a:ext cx="10445508" cy="2016224"/>
          </a:xfrm>
          <a:prstGeom prst="rect">
            <a:avLst/>
          </a:prstGeom>
        </p:spPr>
      </p:pic>
      <p:grpSp>
        <p:nvGrpSpPr>
          <p:cNvPr id="29" name="Group 28">
            <a:extLst>
              <a:ext uri="{FF2B5EF4-FFF2-40B4-BE49-F238E27FC236}">
                <a16:creationId xmlns:a16="http://schemas.microsoft.com/office/drawing/2014/main" id="{1ACC35D7-40C6-4A53-96A0-52010D8586FB}"/>
              </a:ext>
            </a:extLst>
          </p:cNvPr>
          <p:cNvGrpSpPr/>
          <p:nvPr/>
        </p:nvGrpSpPr>
        <p:grpSpPr>
          <a:xfrm>
            <a:off x="335360" y="2996952"/>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241378008"/>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8BC0BF74-21FD-448E-9969-CD24DEF41A37}"/>
              </a:ext>
            </a:extLst>
          </p:cNvPr>
          <p:cNvSpPr/>
          <p:nvPr/>
        </p:nvSpPr>
        <p:spPr>
          <a:xfrm>
            <a:off x="407368" y="954594"/>
            <a:ext cx="11354717"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ea typeface="Times New Roman" panose="02020603050405020304" pitchFamily="18" charset="0"/>
                <a:cs typeface="Arial" panose="020B0604020202020204" pitchFamily="34" charset="0"/>
              </a:rPr>
              <a:t>5</a:t>
            </a:r>
            <a:r>
              <a:rPr lang="en-IN" dirty="0">
                <a:latin typeface="Liberation Mono"/>
                <a:ea typeface="Times New Roman" panose="0202060305040502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ea typeface="Times New Roman" panose="02020603050405020304" pitchFamily="18" charset="0"/>
                <a:cs typeface="Arial" panose="020B0604020202020204" pitchFamily="34" charset="0"/>
              </a:rPr>
              <a:t>1, 5</a:t>
            </a:r>
            <a:r>
              <a:rPr lang="en-IN" dirty="0">
                <a:latin typeface="Liberation Mono"/>
                <a:ea typeface="Times New Roman" panose="0202060305040502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ea typeface="Times New Roman" panose="02020603050405020304" pitchFamily="18" charset="0"/>
                <a:cs typeface="Arial" panose="020B0604020202020204" pitchFamily="34" charset="0"/>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ea typeface="Times New Roman" panose="02020603050405020304" pitchFamily="18" charset="0"/>
                <a:cs typeface="Arial" panose="020B0604020202020204" pitchFamily="34" charset="0"/>
              </a:rPr>
              <a:t>1</a:t>
            </a:r>
            <a:r>
              <a:rPr lang="en-IN" dirty="0">
                <a:latin typeface="Liberation Mono"/>
                <a:ea typeface="Times New Roman" panose="0202060305040502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ea typeface="Times New Roman" panose="02020603050405020304" pitchFamily="18" charset="0"/>
                <a:cs typeface="Arial" panose="020B0604020202020204" pitchFamily="34" charset="0"/>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893180538"/>
      </p:ext>
    </p:extLst>
  </p:cSld>
  <p:clrMapOvr>
    <a:masterClrMapping/>
  </p:clrMapOvr>
  <p:transition/>
</p:sld>
</file>

<file path=ppt/slides/slide2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 value </a:t>
            </a:r>
            <a:r>
              <a:rPr lang="en-IN" sz="2000" dirty="0">
                <a:latin typeface="Liberation Mono"/>
              </a:rPr>
              <a:t>|</a:t>
            </a:r>
            <a:r>
              <a:rPr lang="en-IN" sz="2000" dirty="0">
                <a:solidFill>
                  <a:srgbClr val="0077AA"/>
                </a:solidFill>
                <a:latin typeface="Liberation Mono"/>
              </a:rPr>
              <a:t> DEFAULT }</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1374729"/>
      </p:ext>
    </p:extLst>
  </p:cSld>
  <p:clrMapOvr>
    <a:masterClrMapping/>
  </p:clrMapOvr>
  <p:transition/>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484784"/>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cstate="print"/>
          <a:stretch>
            <a:fillRect/>
          </a:stretch>
        </p:blipFill>
        <p:spPr>
          <a:xfrm>
            <a:off x="3219826" y="2251549"/>
            <a:ext cx="5752351" cy="600075"/>
          </a:xfrm>
          <a:prstGeom prst="rect">
            <a:avLst/>
          </a:prstGeom>
        </p:spPr>
      </p:pic>
      <p:grpSp>
        <p:nvGrpSpPr>
          <p:cNvPr id="7" name="Group 6">
            <a:extLst>
              <a:ext uri="{FF2B5EF4-FFF2-40B4-BE49-F238E27FC236}">
                <a16:creationId xmlns:a16="http://schemas.microsoft.com/office/drawing/2014/main" id="{9D05B159-4748-481A-8897-8192F79151CF}"/>
              </a:ext>
            </a:extLst>
          </p:cNvPr>
          <p:cNvGrpSpPr/>
          <p:nvPr/>
        </p:nvGrpSpPr>
        <p:grpSpPr>
          <a:xfrm>
            <a:off x="3858545" y="3068960"/>
            <a:ext cx="8270704" cy="1939693"/>
            <a:chOff x="1710197" y="3911370"/>
            <a:chExt cx="8270704" cy="1939693"/>
          </a:xfrm>
        </p:grpSpPr>
        <p:pic>
          <p:nvPicPr>
            <p:cNvPr id="14" name="Picture 13"/>
            <p:cNvPicPr>
              <a:picLocks noChangeAspect="1"/>
            </p:cNvPicPr>
            <p:nvPr/>
          </p:nvPicPr>
          <p:blipFill>
            <a:blip r:embed="rId3" cstate="print"/>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95703" cy="461665"/>
            </a:xfrm>
            <a:prstGeom prst="rect">
              <a:avLst/>
            </a:prstGeom>
            <a:noFill/>
          </p:spPr>
          <p:txBody>
            <a:bodyPr wrap="none" rtlCol="0">
              <a:spAutoFit/>
            </a:bodyPr>
            <a:lstStyle/>
            <a:p>
              <a:r>
                <a:rPr lang="en-IN" sz="2400" dirty="0">
                  <a:solidFill>
                    <a:srgbClr val="92D050"/>
                  </a:solidFill>
                </a:rPr>
                <a:t># ERROR</a:t>
              </a:r>
            </a:p>
          </p:txBody>
        </p:sp>
      </p:grpSp>
      <p:sp>
        <p:nvSpPr>
          <p:cNvPr id="3" name="Rectangle 2">
            <a:extLst>
              <a:ext uri="{FF2B5EF4-FFF2-40B4-BE49-F238E27FC236}">
                <a16:creationId xmlns:a16="http://schemas.microsoft.com/office/drawing/2014/main" id="{3F57EB4E-974C-4202-A61A-C67230017F3B}"/>
              </a:ext>
            </a:extLst>
          </p:cNvPr>
          <p:cNvSpPr/>
          <p:nvPr/>
        </p:nvSpPr>
        <p:spPr>
          <a:xfrm>
            <a:off x="263352" y="31163"/>
            <a:ext cx="4876800" cy="1056123"/>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IGNORE_SPACE;</a:t>
            </a:r>
          </a:p>
        </p:txBody>
      </p:sp>
      <p:sp>
        <p:nvSpPr>
          <p:cNvPr id="20" name="TextBox 19">
            <a:extLst>
              <a:ext uri="{FF2B5EF4-FFF2-40B4-BE49-F238E27FC236}">
                <a16:creationId xmlns:a16="http://schemas.microsoft.com/office/drawing/2014/main" id="{B1C4E3CE-1004-4F3B-ADFC-F1111920D6BB}"/>
              </a:ext>
            </a:extLst>
          </p:cNvPr>
          <p:cNvSpPr txBox="1"/>
          <p:nvPr/>
        </p:nvSpPr>
        <p:spPr>
          <a:xfrm>
            <a:off x="126470" y="4725144"/>
            <a:ext cx="7818726"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 </a:t>
            </a:r>
            <a:r>
              <a:rPr lang="en-US" u="sng" dirty="0">
                <a:solidFill>
                  <a:srgbClr val="0077AA"/>
                </a:solidFill>
                <a:uFill>
                  <a:solidFill>
                    <a:srgbClr val="FF0000"/>
                  </a:solidFill>
                </a:uFill>
                <a:latin typeface="Liberation Mono"/>
                <a:cs typeface="Arial" panose="020B0604020202020204" pitchFamily="34" charset="0"/>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latin typeface="Liberation Mono"/>
              </a:rPr>
              <a:t>;  </a:t>
            </a:r>
            <a:r>
              <a:rPr lang="en-US" dirty="0">
                <a:solidFill>
                  <a:srgbClr val="669900"/>
                </a:solidFill>
                <a:latin typeface="Liberation Mono"/>
              </a:rPr>
              <a:t>#error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0077AA"/>
                </a:solidFill>
                <a:uFill>
                  <a:solidFill>
                    <a:srgbClr val="FF0000"/>
                  </a:solidFill>
                </a:uFill>
                <a:latin typeface="Liberation Mono"/>
                <a:cs typeface="Arial" panose="020B0604020202020204" pitchFamily="34" charset="0"/>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uFill>
                  <a:solidFill>
                    <a:srgbClr val="FF0000"/>
                  </a:solidFill>
                </a:uFill>
                <a:latin typeface="Liberation Mono"/>
              </a:rPr>
              <a:t> </a:t>
            </a:r>
            <a:r>
              <a:rPr lang="en-US" dirty="0">
                <a:latin typeface="Liberation Mono"/>
              </a:rPr>
              <a:t>= sal;  </a:t>
            </a:r>
            <a:r>
              <a:rPr lang="en-US" dirty="0">
                <a:solidFill>
                  <a:srgbClr val="669900"/>
                </a:solidFill>
                <a:latin typeface="Liberation Mono"/>
              </a:rPr>
              <a:t>#error</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5517232"/>
            <a:ext cx="1175682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above two queries get executed successfully. The reason is that a condition in a WHERE clause cannot contain any aggregate function (or group function) without a subquery!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14507551"/>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527769"/>
            <a:ext cx="11161240" cy="184665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A40052"/>
                </a:solidFill>
                <a:uFill>
                  <a:solidFill>
                    <a:srgbClr val="FF0000"/>
                  </a:solidFill>
                </a:uFill>
                <a:latin typeface="Arial" panose="020B0604020202020204" pitchFamily="34" charset="0"/>
                <a:cs typeface="Arial" panose="020B0604020202020204" pitchFamily="34" charset="0"/>
              </a:rPr>
              <a:t>Select-list</a:t>
            </a:r>
            <a:r>
              <a:rPr lang="en-IN" dirty="0">
                <a:uFill>
                  <a:solidFill>
                    <a:srgbClr val="FF0000"/>
                  </a:solidFill>
                </a:uFill>
                <a:latin typeface="Arial" panose="020B0604020202020204" pitchFamily="34" charset="0"/>
                <a:cs typeface="Arial" panose="020B0604020202020204" pitchFamily="34" charset="0"/>
              </a:rPr>
              <a:t>/</a:t>
            </a:r>
            <a:r>
              <a:rPr lang="en-IN" dirty="0">
                <a:solidFill>
                  <a:srgbClr val="A40052"/>
                </a:solidFill>
                <a:uFill>
                  <a:solidFill>
                    <a:srgbClr val="FF0000"/>
                  </a:solidFill>
                </a:uFill>
                <a:latin typeface="Arial" panose="020B0604020202020204" pitchFamily="34" charset="0"/>
                <a:cs typeface="Arial" panose="020B0604020202020204" pitchFamily="34" charset="0"/>
              </a:rPr>
              <a:t>Field-List</a:t>
            </a:r>
            <a:r>
              <a:rPr lang="en-IN" dirty="0">
                <a:latin typeface="Arial" panose="020B0604020202020204" pitchFamily="34" charset="0"/>
                <a:cs typeface="Arial" panose="020B0604020202020204" pitchFamily="34" charset="0"/>
              </a:rPr>
              <a:t> (the items before the FROM clause).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A40052"/>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A40052"/>
                </a:solidFill>
                <a:uFill>
                  <a:solidFill>
                    <a:srgbClr val="FF0000"/>
                  </a:solidFill>
                </a:uFill>
                <a:latin typeface="Arial" panose="020B0604020202020204" pitchFamily="34" charset="0"/>
                <a:cs typeface="Arial" panose="020B0604020202020204" pitchFamily="34" charset="0"/>
              </a:rPr>
              <a:t>BY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A40052"/>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636912"/>
            <a:ext cx="11608540" cy="36933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a:t>
            </a:r>
          </a:p>
          <a:p>
            <a:pPr marL="285750" indent="-285750">
              <a:buFont typeface="Arial" panose="020B0604020202020204" pitchFamily="34" charset="0"/>
              <a:buChar char="•"/>
            </a:pPr>
            <a:r>
              <a:rPr lang="en-IN" dirty="0">
                <a:solidFill>
                  <a:srgbClr val="A40052"/>
                </a:solidFill>
                <a:uFill>
                  <a:solidFill>
                    <a:srgbClr val="FF0000"/>
                  </a:solidFill>
                </a:uFill>
                <a:latin typeface="Palatino Linotype" panose="02040502050505030304" pitchFamily="18" charset="0"/>
              </a:rPr>
              <a:t>Nesting</a:t>
            </a:r>
            <a:r>
              <a:rPr lang="en-IN" dirty="0">
                <a:solidFill>
                  <a:srgbClr val="242729"/>
                </a:solidFill>
                <a:latin typeface="Palatino Linotype" panose="02040502050505030304" pitchFamily="18" charset="0"/>
                <a:cs typeface="Segoe UI Light" panose="020B0502040204020203" pitchFamily="34" charset="0"/>
              </a:rPr>
              <a:t> of aggregate function is also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Times New Roman" panose="02020603050405020304" pitchFamily="18" charset="0"/>
              </a:rPr>
              <a:t>SELECT</a:t>
            </a:r>
            <a:r>
              <a:rPr lang="en-US" dirty="0">
                <a:latin typeface="Palatino Linotype" panose="02040502050505030304" pitchFamily="18" charset="0"/>
                <a:cs typeface="Arial" panose="020B0604020202020204" pitchFamily="34" charset="0"/>
              </a:rPr>
              <a:t> </a:t>
            </a:r>
            <a:r>
              <a:rPr lang="en-US" u="sng" dirty="0">
                <a:solidFill>
                  <a:srgbClr val="0077AA"/>
                </a:solidFill>
                <a:uFill>
                  <a:solidFill>
                    <a:srgbClr val="FF0000"/>
                  </a:solidFill>
                </a:uFill>
                <a:latin typeface="Palatino Linotype" panose="02040502050505030304" pitchFamily="18" charset="0"/>
                <a:cs typeface="Times New Roman" panose="02020603050405020304" pitchFamily="18" charset="0"/>
              </a:rPr>
              <a:t>MAX</a:t>
            </a:r>
            <a:r>
              <a:rPr lang="en-US"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US" u="sng" dirty="0">
                <a:solidFill>
                  <a:srgbClr val="0077AA"/>
                </a:solidFill>
                <a:uFill>
                  <a:solidFill>
                    <a:srgbClr val="FF0000"/>
                  </a:solidFill>
                </a:uFill>
                <a:latin typeface="Palatino Linotype" panose="02040502050505030304" pitchFamily="18" charset="0"/>
                <a:cs typeface="Times New Roman" panose="02020603050405020304" pitchFamily="18" charset="0"/>
              </a:rPr>
              <a:t>COUNT</a:t>
            </a:r>
            <a:r>
              <a:rPr lang="en-US"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US" u="sng" dirty="0">
                <a:uFill>
                  <a:solidFill>
                    <a:srgbClr val="FF0000"/>
                  </a:solidFill>
                </a:uFill>
                <a:latin typeface="Palatino Linotype" panose="02040502050505030304" pitchFamily="18" charset="0"/>
                <a:cs typeface="Arial" panose="020B0604020202020204" pitchFamily="34" charset="0"/>
              </a:rPr>
              <a:t>job</a:t>
            </a:r>
            <a:r>
              <a:rPr lang="en-US"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(SUM, MIN, MAX, COUNT)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u="sng" dirty="0">
                <a:solidFill>
                  <a:srgbClr val="0077AA"/>
                </a:solidFill>
                <a:uFill>
                  <a:solidFill>
                    <a:srgbClr val="FF0000"/>
                  </a:solidFill>
                </a:uFill>
                <a:latin typeface="Palatino Linotype" panose="02040502050505030304" pitchFamily="18" charset="0"/>
                <a:cs typeface="Times New Roman" panose="02020603050405020304" pitchFamily="18" charset="0"/>
              </a:rPr>
              <a:t>SUM</a:t>
            </a:r>
            <a:r>
              <a:rPr lang="en-IN" u="sng"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u="sng"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Tree>
    <p:extLst>
      <p:ext uri="{BB962C8B-B14F-4D97-AF65-F5344CB8AC3E}">
        <p14:creationId xmlns:p14="http://schemas.microsoft.com/office/powerpoint/2010/main" val="1099243333"/>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AVG</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AVG</a:t>
            </a:r>
            <a:r>
              <a:rPr lang="en-US" dirty="0">
                <a:solidFill>
                  <a:schemeClr val="bg1">
                    <a:lumMod val="65000"/>
                  </a:schemeClr>
                </a:solidFill>
                <a:latin typeface="Liberation Mono"/>
              </a:rPr>
              <a:t>(</a:t>
            </a:r>
            <a:r>
              <a:rPr lang="en-US" dirty="0">
                <a:latin typeface="Liberation Mono"/>
              </a:rPr>
              <a:t>null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AVG</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AVG</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AVG</a:t>
            </a:r>
            <a:r>
              <a:rPr lang="en-IN"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AVG</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AVG</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AVG</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SUM([DISTINCT] expr)</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US"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US"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SUM</a:t>
            </a:r>
            <a:r>
              <a:rPr lang="en-US" dirty="0">
                <a:solidFill>
                  <a:schemeClr val="bg1">
                    <a:lumMod val="65000"/>
                  </a:schemeClr>
                </a:solidFill>
                <a:latin typeface="Liberation Mono"/>
              </a:rPr>
              <a:t>(</a:t>
            </a:r>
            <a:r>
              <a:rPr lang="en-US" dirty="0">
                <a:latin typeface="Liberation Mono"/>
              </a:rPr>
              <a:t>2 + 2 * 2</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SUM</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SUM</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IN"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8515740" y="692696"/>
            <a:ext cx="3563888" cy="1015663"/>
          </a:xfrm>
          <a:prstGeom prst="rect">
            <a:avLst/>
          </a:prstGeom>
          <a:noFill/>
        </p:spPr>
        <p:txBody>
          <a:bodyPr wrap="square" rtlCol="0">
            <a:spAutoFit/>
          </a:bodyPr>
          <a:lstStyle/>
          <a:p>
            <a:r>
              <a:rPr lang="en-US" sz="2800" dirty="0">
                <a:solidFill>
                  <a:schemeClr val="accent4">
                    <a:lumMod val="50000"/>
                  </a:schemeClr>
                </a:solidFill>
                <a:latin typeface="Liberation Mono"/>
                <a:cs typeface="Arial" panose="020B0604020202020204" pitchFamily="34" charset="0"/>
              </a:rPr>
              <a:t>sal = { 1, 2, -1 ,3, -2, 1 }</a:t>
            </a:r>
          </a:p>
          <a:p>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sz="2400" dirty="0">
                <a:solidFill>
                  <a:srgbClr val="0077AA"/>
                </a:solidFill>
                <a:latin typeface="Liberation Mono"/>
                <a:cs typeface="Arial" panose="020B0604020202020204" pitchFamily="34" charset="0"/>
              </a:rPr>
              <a:t>SELECT </a:t>
            </a:r>
            <a:r>
              <a:rPr lang="en-US" sz="2400" dirty="0">
                <a:solidFill>
                  <a:srgbClr val="0077AA"/>
                </a:solidFill>
                <a:latin typeface="Liberation Mono"/>
                <a:cs typeface="Arial" panose="020B0604020202020204" pitchFamily="34" charset="0"/>
              </a:rPr>
              <a:t>SUM</a:t>
            </a:r>
            <a:r>
              <a:rPr lang="en-IN" sz="2400" dirty="0">
                <a:solidFill>
                  <a:schemeClr val="bg1">
                    <a:lumMod val="65000"/>
                  </a:schemeClr>
                </a:solidFill>
                <a:latin typeface="Liberation Mono"/>
              </a:rPr>
              <a:t>(</a:t>
            </a:r>
            <a:r>
              <a:rPr lang="en-IN" sz="2400" dirty="0">
                <a:latin typeface="Liberation Mono"/>
              </a:rPr>
              <a:t>sal</a:t>
            </a:r>
            <a:r>
              <a:rPr lang="en-IN" sz="2400" dirty="0">
                <a:solidFill>
                  <a:schemeClr val="bg1">
                    <a:lumMod val="65000"/>
                  </a:schemeClr>
                </a:solidFill>
                <a:latin typeface="Liberation Mono"/>
              </a:rPr>
              <a:t>)</a:t>
            </a:r>
            <a:r>
              <a:rPr lang="en-IN" sz="2400" dirty="0">
                <a:latin typeface="Liberation Mono"/>
              </a:rPr>
              <a:t> </a:t>
            </a:r>
            <a:r>
              <a:rPr lang="en-US" sz="2400" dirty="0">
                <a:solidFill>
                  <a:srgbClr val="669900"/>
                </a:solidFill>
                <a:latin typeface="Liberation Mono"/>
              </a:rPr>
              <a:t>"R1"</a:t>
            </a:r>
            <a:endParaRPr lang="en-IN" sz="2400" dirty="0">
              <a:latin typeface="Liberation Mono"/>
              <a:cs typeface="Arial" panose="020B0604020202020204" pitchFamily="34" charset="0"/>
            </a:endParaRPr>
          </a:p>
        </p:txBody>
      </p:sp>
    </p:spTree>
    <p:extLst>
      <p:ext uri="{BB962C8B-B14F-4D97-AF65-F5344CB8AC3E}">
        <p14:creationId xmlns:p14="http://schemas.microsoft.com/office/powerpoint/2010/main" val="2379557693"/>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MAX</a:t>
            </a:r>
            <a:r>
              <a:rPr lang="en-IN"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MAX</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MAX</a:t>
            </a:r>
            <a:r>
              <a:rPr lang="en-US" dirty="0">
                <a:solidFill>
                  <a:schemeClr val="bg1">
                    <a:lumMod val="65000"/>
                  </a:schemeClr>
                </a:solidFill>
                <a:latin typeface="Liberation Mono"/>
              </a:rPr>
              <a:t>(</a:t>
            </a:r>
            <a:r>
              <a:rPr lang="en-US" dirty="0">
                <a:solidFill>
                  <a:srgbClr val="669900"/>
                </a:solidFill>
                <a:latin typeface="Liberation Mono"/>
              </a:rPr>
              <a:t>'VIKAS'</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MAX</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MAX</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MAX</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MAX</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MIN</a:t>
            </a:r>
            <a:r>
              <a:rPr lang="en-IN"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MIN</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0077AA"/>
                </a:solidFill>
                <a:latin typeface="Liberation Mono"/>
                <a:cs typeface="Arial" panose="020B0604020202020204" pitchFamily="34" charset="0"/>
              </a:rPr>
              <a:t>MIN</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0077AA"/>
                </a:solidFill>
                <a:latin typeface="Liberation Mono"/>
                <a:cs typeface="Arial" panose="020B0604020202020204" pitchFamily="34" charset="0"/>
              </a:rPr>
              <a:t>MIN</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MIN</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0077AA"/>
                </a:solidFill>
                <a:latin typeface="Liberation Mono"/>
                <a:cs typeface="Arial" panose="020B0604020202020204" pitchFamily="34" charset="0"/>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0077AA"/>
                </a:solidFill>
                <a:latin typeface="Liberation Mono"/>
                <a:cs typeface="Arial" panose="020B0604020202020204" pitchFamily="34" charset="0"/>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547842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 COUNT (*) also considers Nulls and duplicates.</a:t>
            </a:r>
            <a:endParaRPr lang="en-IN" dirty="0">
              <a:latin typeface="Palatino Linotype" panose="02040502050505030304" pitchFamily="18" charset="0"/>
              <a:cs typeface="Arial" panose="020B0604020202020204" pitchFamily="34" charset="0"/>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buFont typeface="Arial" pitchFamily="34" charset="0"/>
              <a:buChar char="•"/>
            </a:pPr>
            <a:r>
              <a:rPr lang="en-IN" dirty="0">
                <a:solidFill>
                  <a:srgbClr val="0077AA"/>
                </a:solidFill>
                <a:latin typeface="Liberation Mono"/>
                <a:cs typeface="Arial" panose="020B0604020202020204" pitchFamily="34" charset="0"/>
              </a:rPr>
              <a:t>SELECT COUNT</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buFont typeface="Arial" pitchFamily="34" charset="0"/>
              <a:buChar char="•"/>
            </a:pPr>
            <a:r>
              <a:rPr lang="en-IN" dirty="0">
                <a:solidFill>
                  <a:srgbClr val="0077AA"/>
                </a:solidFill>
                <a:latin typeface="Liberation Mono"/>
                <a:cs typeface="Arial" panose="020B0604020202020204" pitchFamily="34" charset="0"/>
              </a:rPr>
              <a:t>SELECT COUNT</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a:t>
            </a:r>
            <a:r>
              <a:rPr lang="en-US" dirty="0">
                <a:solidFill>
                  <a:srgbClr val="669900"/>
                </a:solidFill>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0</a:t>
            </a:r>
            <a:r>
              <a:rPr lang="en-US" dirty="0">
                <a:solidFill>
                  <a:schemeClr val="bg1">
                    <a:lumMod val="65000"/>
                  </a:schemeClr>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 -1;</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comm</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56943952"/>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169277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DISTINCT</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999999"/>
                </a:solidFill>
                <a:effectLst/>
                <a:latin typeface="Liberation Mono"/>
              </a:rPr>
              <a:t>. . .]]</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solidFill>
                  <a:srgbClr val="999999"/>
                </a:solidFill>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0077AA"/>
                </a:solidFill>
                <a:latin typeface="Liberation Mono"/>
                <a:cs typeface="Arial" panose="020B0604020202020204" pitchFamily="34" charset="0"/>
              </a:rPr>
              <a:t>GROUP_CONCAT</a:t>
            </a:r>
            <a:r>
              <a:rPr lang="en-IN" dirty="0">
                <a:solidFill>
                  <a:schemeClr val="bg1">
                    <a:lumMod val="65000"/>
                  </a:schemeClr>
                </a:solidFill>
                <a:latin typeface="Liberation Mono"/>
              </a:rPr>
              <a:t>(</a:t>
            </a:r>
            <a:r>
              <a:rPr lang="en-IN" dirty="0">
                <a:latin typeface="Liberation Mono"/>
              </a:rPr>
              <a:t>ename</a:t>
            </a:r>
            <a:r>
              <a:rPr lang="en-IN"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719411228"/>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664727"/>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9337" y="4655953"/>
            <a:ext cx="8838049"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0" y="1899909"/>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rgbClr val="570528"/>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rgbClr val="570528"/>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534107"/>
            <a:ext cx="11817276"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2172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720757"/>
            <a:ext cx="6090968" cy="374056"/>
          </a:xfrm>
          <a:prstGeom prst="rect">
            <a:avLst/>
          </a:prstGeom>
        </p:spPr>
      </p:pic>
    </p:spTree>
    <p:extLst>
      <p:ext uri="{BB962C8B-B14F-4D97-AF65-F5344CB8AC3E}">
        <p14:creationId xmlns:p14="http://schemas.microsoft.com/office/powerpoint/2010/main" val="3487672610"/>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4149080"/>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COUNT</a:t>
            </a:r>
            <a:r>
              <a:rPr lang="en-US" dirty="0">
                <a:solidFill>
                  <a:srgbClr val="999999"/>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432091" cy="646331"/>
          </a:xfrm>
          <a:prstGeom prst="rect">
            <a:avLst/>
          </a:prstGeom>
          <a:solidFill>
            <a:srgbClr val="F9DAFE"/>
          </a:solidFill>
        </p:spPr>
        <p:txBody>
          <a:bodyPr wrap="square">
            <a:spAutoFit/>
          </a:bodyPr>
          <a:lstStyle/>
          <a:p>
            <a:r>
              <a:rPr lang="en-IN"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852936"/>
            <a:ext cx="609600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endParaRPr lang="en-IN" dirty="0"/>
          </a:p>
        </p:txBody>
      </p:sp>
      <p:pic>
        <p:nvPicPr>
          <p:cNvPr id="25" name="Picture 24">
            <a:extLst>
              <a:ext uri="{FF2B5EF4-FFF2-40B4-BE49-F238E27FC236}">
                <a16:creationId xmlns:a16="http://schemas.microsoft.com/office/drawing/2014/main" id="{3362FB10-A73D-436E-A593-67F93B5CA6BF}"/>
              </a:ext>
            </a:extLst>
          </p:cNvPr>
          <p:cNvPicPr>
            <a:picLocks noChangeAspect="1"/>
          </p:cNvPicPr>
          <p:nvPr/>
        </p:nvPicPr>
        <p:blipFill>
          <a:blip r:embed="rId2"/>
          <a:stretch>
            <a:fillRect/>
          </a:stretch>
        </p:blipFill>
        <p:spPr>
          <a:xfrm>
            <a:off x="412526" y="4976827"/>
            <a:ext cx="2586559" cy="1658204"/>
          </a:xfrm>
          <a:prstGeom prst="rect">
            <a:avLst/>
          </a:prstGeom>
        </p:spPr>
      </p:pic>
      <p:grpSp>
        <p:nvGrpSpPr>
          <p:cNvPr id="22" name="Group 21">
            <a:extLst>
              <a:ext uri="{FF2B5EF4-FFF2-40B4-BE49-F238E27FC236}">
                <a16:creationId xmlns:a16="http://schemas.microsoft.com/office/drawing/2014/main" id="{67968BB6-B821-4BAE-8246-7D6625153945}"/>
              </a:ext>
            </a:extLst>
          </p:cNvPr>
          <p:cNvGrpSpPr/>
          <p:nvPr/>
        </p:nvGrpSpPr>
        <p:grpSpPr>
          <a:xfrm>
            <a:off x="407368" y="3356992"/>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IN" sz="2000" dirty="0">
                          <a:latin typeface="Liberation Mono"/>
                          <a:cs typeface="Arial" panose="020B0604020202020204" pitchFamily="34" charset="0"/>
                        </a:rPr>
                        <a:t>job</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256834162"/>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219201"/>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a:t>
            </a:r>
            <a:r>
              <a:rPr lang="en-IN" dirty="0">
                <a:latin typeface="Liberation Mono"/>
                <a:ea typeface="Times New Roman" panose="02020603050405020304" pitchFamily="18" charset="0"/>
              </a:rPr>
              <a:t>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759729"/>
            <a:ext cx="1261884"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Examples:</a:t>
            </a:r>
            <a:endParaRPr lang="en-IN" dirty="0"/>
          </a:p>
        </p:txBody>
      </p:sp>
      <p:sp>
        <p:nvSpPr>
          <p:cNvPr id="3" name="Rectangle 2"/>
          <p:cNvSpPr/>
          <p:nvPr/>
        </p:nvSpPr>
        <p:spPr>
          <a:xfrm>
            <a:off x="551384" y="4322072"/>
            <a:ext cx="6254982" cy="1056123"/>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'ONLY_FULL_GROUP_BY';</a:t>
            </a:r>
          </a:p>
        </p:txBody>
      </p:sp>
    </p:spTree>
    <p:extLst>
      <p:ext uri="{BB962C8B-B14F-4D97-AF65-F5344CB8AC3E}">
        <p14:creationId xmlns:p14="http://schemas.microsoft.com/office/powerpoint/2010/main" val="2471028438"/>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297118682"/>
      </p:ext>
    </p:extLst>
  </p:cSld>
  <p:clrMapOvr>
    <a:masterClrMapping/>
  </p:clrMapOvr>
  <p:transition/>
</p:sld>
</file>

<file path=ppt/slides/slide26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1755569" y="1230868"/>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1390326922"/>
      </p:ext>
    </p:extLst>
  </p:cSld>
  <p:clrMapOvr>
    <a:masterClrMapping/>
  </p:clrMapOvr>
  <p:transition/>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941168"/>
            <a:ext cx="11233248" cy="1138773"/>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8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a:t>
            </a:r>
            <a:r>
              <a:rPr lang="en-US" b="1" dirty="0">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or </a:t>
            </a:r>
            <a:r>
              <a:rPr lang="en-US" b="1" dirty="0">
                <a:latin typeface="Arial" panose="020B0604020202020204" pitchFamily="34" charset="0"/>
                <a:cs typeface="Arial" panose="020B0604020202020204" pitchFamily="34" charset="0"/>
              </a:rPr>
              <a:t>Aggregate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Functions</a:t>
            </a:r>
            <a:r>
              <a:rPr lang="en-US" dirty="0">
                <a:latin typeface="Arial" panose="020B0604020202020204" pitchFamily="34" charset="0"/>
                <a:cs typeface="Arial" panose="020B0604020202020204" pitchFamily="34" charset="0"/>
              </a:rPr>
              <a:t> (COUNT(), MIN(), and so on).</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665296"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0799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a:t>
            </a:r>
          </a:p>
        </p:txBody>
      </p:sp>
    </p:spTree>
    <p:extLst>
      <p:ext uri="{BB962C8B-B14F-4D97-AF65-F5344CB8AC3E}">
        <p14:creationId xmlns:p14="http://schemas.microsoft.com/office/powerpoint/2010/main" val="3272451836"/>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 . . [WITH ROLLUP]]</a:t>
            </a:r>
          </a:p>
          <a:p>
            <a:pPr>
              <a:lnSpc>
                <a:spcPct val="150000"/>
              </a:lnSpc>
            </a:pPr>
            <a:r>
              <a:rPr lang="en-US" sz="2000" dirty="0">
                <a:solidFill>
                  <a:srgbClr val="0077AA"/>
                </a:solidFill>
                <a:latin typeface="Liberation Mono"/>
              </a:rPr>
              <a:t>    [ HAVING having_condition ]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count(*),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HAVING count(*) &gt; 2;</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latin typeface="Liberation Mono"/>
                          <a:cs typeface="Arial" panose="020B0604020202020204" pitchFamily="34" charset="0"/>
                        </a:rPr>
                        <a:t>Count(*)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400110"/>
                    </a:xfrm>
                    <a:prstGeom prst="rect">
                      <a:avLst/>
                    </a:prstGeom>
                    <a:noFill/>
                  </p:spPr>
                  <p:txBody>
                    <a:bodyPr wrap="square">
                      <a:spAutoFit/>
                    </a:bodyPr>
                    <a:lstStyle/>
                    <a:p>
                      <a:pPr algn="ctr"/>
                      <a:r>
                        <a:rPr lang="en-IN" sz="2000" dirty="0">
                          <a:latin typeface="Liberation Mono"/>
                          <a:cs typeface="Arial" panose="020B0604020202020204" pitchFamily="34" charset="0"/>
                        </a:rPr>
                        <a:t>Count(*), job</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4073436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927855" cy="2031325"/>
          </a:xfrm>
          <a:prstGeom prst="rect">
            <a:avLst/>
          </a:prstGeom>
        </p:spPr>
        <p:txBody>
          <a:bodyPr wrap="square">
            <a:spAutoFit/>
          </a:bodyPr>
          <a:lstStyle/>
          <a:p>
            <a:r>
              <a:rPr lang="en-US" sz="2200" dirty="0">
                <a:latin typeface="Arial" pitchFamily="34" charset="0"/>
                <a:cs typeface="Arial" pitchFamily="34" charset="0"/>
              </a:rPr>
              <a:t>Data is any facts that can be recorded and that can be processed by a computer.</a:t>
            </a:r>
          </a:p>
          <a:p>
            <a:r>
              <a:rPr lang="en-US" sz="2400" dirty="0">
                <a:latin typeface="Arial" pitchFamily="34" charset="0"/>
                <a:cs typeface="Arial" pitchFamily="34" charset="0"/>
              </a:rPr>
              <a:t> </a:t>
            </a: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rgbClr val="0070C0"/>
                </a:solidFill>
                <a:latin typeface="Arial" pitchFamily="34" charset="0"/>
                <a:cs typeface="Arial" pitchFamily="34" charset="0"/>
              </a:rPr>
              <a:t>number</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text</a:t>
            </a:r>
            <a:r>
              <a:rPr lang="en-US" sz="2000" b="1" dirty="0">
                <a:solidFill>
                  <a:srgbClr val="0070C0"/>
                </a:solidFill>
                <a:latin typeface="Arial" pitchFamily="34" charset="0"/>
                <a:cs typeface="Arial" pitchFamily="34" charset="0"/>
              </a:rPr>
              <a:t>, </a:t>
            </a:r>
            <a:r>
              <a:rPr lang="en-US" sz="1600" dirty="0">
                <a:latin typeface="Arial" pitchFamily="34" charset="0"/>
                <a:cs typeface="Arial" pitchFamily="34" charset="0"/>
              </a:rPr>
              <a:t>or</a:t>
            </a:r>
            <a:r>
              <a:rPr lang="en-US" sz="2000" dirty="0">
                <a:latin typeface="Arial" pitchFamily="34" charset="0"/>
                <a:cs typeface="Arial" pitchFamily="34" charset="0"/>
              </a:rPr>
              <a:t> </a:t>
            </a:r>
            <a:r>
              <a:rPr lang="en-US" sz="2000" dirty="0">
                <a:solidFill>
                  <a:srgbClr val="0070C0"/>
                </a:solidFill>
                <a:latin typeface="Arial" pitchFamily="34" charset="0"/>
                <a:cs typeface="Arial" pitchFamily="34" charset="0"/>
              </a:rPr>
              <a:t>symbol</a:t>
            </a:r>
          </a:p>
          <a:p>
            <a:pPr marL="457200" indent="-457200">
              <a:buFont typeface="Arial" panose="020B0604020202020204" pitchFamily="34" charset="0"/>
              <a:buChar char="•"/>
            </a:pPr>
            <a:endParaRPr lang="en-US" sz="800" b="1" dirty="0">
              <a:solidFill>
                <a:srgbClr val="0070C0"/>
              </a:solidFill>
              <a:latin typeface="Arial" pitchFamily="34" charset="0"/>
              <a:cs typeface="Arial" pitchFamily="34" charset="0"/>
            </a:endParaRPr>
          </a:p>
          <a:p>
            <a:pPr marL="457200" indent="-457200">
              <a:buFont typeface="Arial" panose="020B0604020202020204" pitchFamily="34" charset="0"/>
              <a:buChar char="•"/>
            </a:pPr>
            <a:r>
              <a:rPr lang="en-US" sz="2000" dirty="0">
                <a:solidFill>
                  <a:srgbClr val="0070C0"/>
                </a:solidFill>
                <a:latin typeface="Arial" pitchFamily="34" charset="0"/>
                <a:cs typeface="Arial" pitchFamily="34" charset="0"/>
              </a:rPr>
              <a:t>images</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audio</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video</a:t>
            </a:r>
            <a:r>
              <a:rPr lang="en-US" sz="2000" b="1" dirty="0">
                <a:solidFill>
                  <a:srgbClr val="0070C0"/>
                </a:solidFill>
                <a:latin typeface="Arial" pitchFamily="34" charset="0"/>
                <a:cs typeface="Arial" pitchFamily="34" charset="0"/>
              </a:rPr>
              <a:t>, </a:t>
            </a:r>
            <a:r>
              <a:rPr lang="en-US" sz="1600" dirty="0">
                <a:latin typeface="Arial" pitchFamily="34" charset="0"/>
                <a:cs typeface="Arial" pitchFamily="34" charset="0"/>
              </a:rPr>
              <a:t>or</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signal</a:t>
            </a:r>
            <a:endParaRPr lang="en-US" sz="1600" dirty="0">
              <a:latin typeface="Arial" pitchFamily="34" charset="0"/>
              <a:cs typeface="Arial" pitchFamily="34" charset="0"/>
            </a:endParaRPr>
          </a:p>
        </p:txBody>
      </p:sp>
      <p:sp>
        <p:nvSpPr>
          <p:cNvPr id="4" name="TextBox 3"/>
          <p:cNvSpPr txBox="1"/>
          <p:nvPr/>
        </p:nvSpPr>
        <p:spPr>
          <a:xfrm>
            <a:off x="261407" y="3143870"/>
            <a:ext cx="9145016" cy="892552"/>
          </a:xfrm>
          <a:prstGeom prst="rect">
            <a:avLst/>
          </a:prstGeom>
          <a:noFill/>
        </p:spPr>
        <p:txBody>
          <a:bodyPr wrap="square" rtlCol="0">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Gill Sans MT (Body)"/>
                <a:cs typeface="Arial" panose="020B0604020202020204" pitchFamily="34" charset="0"/>
              </a:rPr>
              <a:t>:</a:t>
            </a:r>
          </a:p>
          <a:p>
            <a:endParaRPr lang="en-US" sz="800" dirty="0">
              <a:solidFill>
                <a:srgbClr val="FF0000"/>
              </a:solidFill>
              <a:latin typeface="Gill Sans MT (Body)"/>
              <a:cs typeface="Arial" panose="020B0604020202020204" pitchFamily="34" charset="0"/>
            </a:endParaRPr>
          </a:p>
          <a:p>
            <a:pPr marL="342900" indent="-342900">
              <a:buFont typeface="Arial" panose="020B0604020202020204" pitchFamily="34" charset="0"/>
              <a:buChar char="•"/>
            </a:pPr>
            <a:r>
              <a:rPr lang="en-US" dirty="0">
                <a:latin typeface="Arial" pitchFamily="34" charset="0"/>
                <a:cs typeface="Arial" pitchFamily="34" charset="0"/>
              </a:rPr>
              <a:t>Data can be in the form of </a:t>
            </a:r>
            <a:r>
              <a:rPr lang="en-US" sz="2000" dirty="0">
                <a:solidFill>
                  <a:srgbClr val="0070C0"/>
                </a:solidFill>
                <a:latin typeface="Arial" pitchFamily="34" charset="0"/>
                <a:cs typeface="Arial" pitchFamily="34" charset="0"/>
              </a:rPr>
              <a:t>Text</a:t>
            </a:r>
            <a:r>
              <a:rPr lang="en-US" sz="2000" dirty="0">
                <a:latin typeface="Arial" pitchFamily="34" charset="0"/>
                <a:cs typeface="Arial" pitchFamily="34" charset="0"/>
              </a:rPr>
              <a:t> or </a:t>
            </a:r>
            <a:r>
              <a:rPr lang="en-US" sz="2000" dirty="0">
                <a:solidFill>
                  <a:srgbClr val="0070C0"/>
                </a:solidFill>
                <a:latin typeface="Arial" pitchFamily="34" charset="0"/>
                <a:cs typeface="Arial" pitchFamily="34" charset="0"/>
              </a:rPr>
              <a:t>Multimedia</a:t>
            </a:r>
            <a:endParaRPr lang="en-US" sz="2400" dirty="0">
              <a:solidFill>
                <a:srgbClr val="0070C0"/>
              </a:solidFill>
              <a:latin typeface="Arial" pitchFamily="34" charset="0"/>
              <a:cs typeface="Arial" pitchFamily="34" charset="0"/>
            </a:endParaRPr>
          </a:p>
        </p:txBody>
      </p:sp>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4869160"/>
            <a:ext cx="8786874" cy="86177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Where clause acts as a pre-filter where as Having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292387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b="1" i="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b="1" i="1" dirty="0">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before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0070C0"/>
                </a:solidFill>
                <a:latin typeface="Arial" panose="020B0604020202020204" pitchFamily="34" charset="0"/>
                <a:cs typeface="Arial" panose="020B0604020202020204" pitchFamily="34" charset="0"/>
              </a:rPr>
              <a:t>SUM</a:t>
            </a:r>
            <a:r>
              <a:rPr lang="en-IN" b="1" i="1" dirty="0">
                <a:solidFill>
                  <a:srgbClr val="0070C0"/>
                </a:solidFill>
                <a:latin typeface="Arial" panose="020B0604020202020204" pitchFamily="34" charset="0"/>
                <a:cs typeface="Arial" panose="020B0604020202020204" pitchFamily="34" charset="0"/>
              </a:rPr>
              <a:t> , </a:t>
            </a:r>
            <a:r>
              <a:rPr lang="en-IN" dirty="0">
                <a:solidFill>
                  <a:srgbClr val="0070C0"/>
                </a:solidFill>
                <a:latin typeface="Arial" panose="020B0604020202020204" pitchFamily="34" charset="0"/>
                <a:cs typeface="Arial" panose="020B0604020202020204" pitchFamily="34" charset="0"/>
              </a:rPr>
              <a:t>MIN</a:t>
            </a:r>
            <a:r>
              <a:rPr lang="en-IN" b="1" i="1" dirty="0">
                <a:solidFill>
                  <a:srgbClr val="0070C0"/>
                </a:solidFill>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MAX</a:t>
            </a:r>
            <a:r>
              <a:rPr lang="en-IN" b="1" i="1" dirty="0">
                <a:solidFill>
                  <a:srgbClr val="0070C0"/>
                </a:solidFill>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443711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63352" y="1428736"/>
            <a:ext cx="11521280" cy="2125582"/>
          </a:xfrm>
          <a:prstGeom prst="rect">
            <a:avLst/>
          </a:prstGeom>
        </p:spPr>
        <p:txBody>
          <a:bodyPr wrap="square">
            <a:spAutoFit/>
          </a:bodyPr>
          <a:lstStyle/>
          <a:p>
            <a:pPr marL="342900" indent="-342900">
              <a:lnSpc>
                <a:spcPct val="150000"/>
              </a:lnSpc>
              <a:buFont typeface="Arial" pitchFamily="34" charset="0"/>
              <a:buChar char="•"/>
            </a:pPr>
            <a:r>
              <a:rPr lang="en-US" dirty="0">
                <a:solidFill>
                  <a:srgbClr val="0077AA"/>
                </a:solidFill>
                <a:latin typeface="Liberation Mono"/>
              </a:rPr>
              <a:t>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 | 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a:p>
            <a:pPr marL="342900" indent="-342900">
              <a:lnSpc>
                <a:spcPct val="150000"/>
              </a:lnSpc>
              <a:buFont typeface="Arial" pitchFamily="34" charset="0"/>
              <a:buChar char="•"/>
            </a:pPr>
            <a:endParaRPr lang="en-US" dirty="0">
              <a:solidFill>
                <a:srgbClr val="0077AA"/>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rPr>
              <a:t>DENSE_RANK()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a:p>
            <a:pPr marL="342900" indent="-342900">
              <a:lnSpc>
                <a:spcPct val="150000"/>
              </a:lnSpc>
              <a:buFont typeface="Arial" pitchFamily="34" charset="0"/>
              <a:buChar char="•"/>
            </a:pPr>
            <a:endParaRPr lang="en-US" dirty="0">
              <a:solidFill>
                <a:srgbClr val="0077AA"/>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rPr>
              <a:t>ROW_NUMBER()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p:txBody>
      </p:sp>
      <p:sp>
        <p:nvSpPr>
          <p:cNvPr id="10" name="Rectangle 9"/>
          <p:cNvSpPr/>
          <p:nvPr/>
        </p:nvSpPr>
        <p:spPr>
          <a:xfrm>
            <a:off x="1676400" y="703183"/>
            <a:ext cx="8839200"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Tree>
    <p:extLst>
      <p:ext uri="{BB962C8B-B14F-4D97-AF65-F5344CB8AC3E}">
        <p14:creationId xmlns:p14="http://schemas.microsoft.com/office/powerpoint/2010/main" val="1603374250"/>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31238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4869160"/>
            <a:ext cx="11520486"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842086"/>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b="1" dirty="0">
                <a:solidFill>
                  <a:srgbClr val="FF0000"/>
                </a:solidFill>
                <a:latin typeface="Palatino Linotype" panose="02040502050505030304" pitchFamily="18" charset="0"/>
                <a:cs typeface="Arial" panose="020B0604020202020204" pitchFamily="34" charset="0"/>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b="1" dirty="0">
                <a:solidFill>
                  <a:srgbClr val="FF0000"/>
                </a:solidFill>
                <a:latin typeface="Palatino Linotype" panose="02040502050505030304" pitchFamily="18" charset="0"/>
                <a:cs typeface="Arial" panose="020B0604020202020204" pitchFamily="34" charset="0"/>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US" sz="2200" dirty="0">
                <a:solidFill>
                  <a:srgbClr val="999999"/>
                </a:solidFill>
                <a:latin typeface="Liberation Mono"/>
              </a:rPr>
              <a:t>. . .</a:t>
            </a:r>
            <a:endParaRPr lang="en-IN" sz="2200" dirty="0">
              <a:solidFill>
                <a:srgbClr val="999999"/>
              </a:solidFill>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latin typeface="Liberation Mono"/>
              </a:rPr>
              <a:t>1001, @v2 := 2,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1001,</a:t>
            </a:r>
            <a:r>
              <a:rPr lang="en-IN" dirty="0">
                <a:solidFill>
                  <a:srgbClr val="669900"/>
                </a:solidFill>
                <a:latin typeface="Liberation Mono"/>
              </a:rPr>
              <a:t> </a:t>
            </a:r>
            <a:r>
              <a:rPr lang="en-IN" dirty="0">
                <a:latin typeface="Liberation Mono"/>
              </a:rPr>
              <a:t>@v2 = 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0077AA"/>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0077AA"/>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+ 1 </a:t>
            </a:r>
            <a:r>
              <a:rPr lang="en-US" dirty="0">
                <a:solidFill>
                  <a:srgbClr val="669900"/>
                </a:solidFill>
                <a:latin typeface="Liberation Mono"/>
              </a:rPr>
              <a:t>"R1"</a:t>
            </a:r>
            <a:r>
              <a:rPr lang="en-US" dirty="0">
                <a:latin typeface="Liberation Mono"/>
              </a:rPr>
              <a:t>, emp.*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a:t>
            </a:r>
            <a:r>
              <a:rPr lang="en-US" dirty="0">
                <a:latin typeface="Liberation Mono"/>
              </a:rPr>
              <a:t>&gt; </a:t>
            </a:r>
            <a:r>
              <a:rPr lang="en-US" dirty="0">
                <a:solidFill>
                  <a:srgbClr val="EE9900"/>
                </a:solidFill>
                <a:latin typeface="Liberation Mono"/>
              </a:rPr>
              <a:t>@cnt </a:t>
            </a:r>
            <a:r>
              <a:rPr lang="en-US" dirty="0">
                <a:latin typeface="Liberation Mono"/>
              </a:rPr>
              <a:t>- 7;</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latin typeface="Liberation Mono"/>
                <a:cs typeface="Arial" panose="020B0604020202020204" pitchFamily="34" charset="0"/>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latin typeface="Liberation Mono"/>
                <a:cs typeface="Arial" panose="020B0604020202020204" pitchFamily="34" charset="0"/>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Questions?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873518854"/>
      </p:ext>
    </p:extLst>
  </p:cSld>
  <p:clrMapOvr>
    <a:masterClrMapping/>
  </p:clrMapOvr>
  <p:transition/>
</p:sld>
</file>

<file path=ppt/slides/slide2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Tree>
    <p:extLst>
      <p:ext uri="{BB962C8B-B14F-4D97-AF65-F5344CB8AC3E}">
        <p14:creationId xmlns:p14="http://schemas.microsoft.com/office/powerpoint/2010/main" val="701367662"/>
      </p:ext>
    </p:extLst>
  </p:cSld>
  <p:clrMapOvr>
    <a:masterClrMapping/>
  </p:clrMapOvr>
  <p:transition/>
</p:sld>
</file>

<file path=ppt/slides/slide2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rgbClr val="0077AA"/>
                </a:solidFill>
                <a:latin typeface="Liberation Mono"/>
              </a:rPr>
              <a:t>PREPARE </a:t>
            </a:r>
            <a:r>
              <a:rPr lang="en-IN" sz="2000" dirty="0">
                <a:latin typeface="Liberation Mono"/>
              </a:rPr>
              <a:t>stmt_name </a:t>
            </a:r>
            <a:r>
              <a:rPr lang="en-IN" sz="2000" dirty="0">
                <a:solidFill>
                  <a:srgbClr val="0077AA"/>
                </a:solidFill>
                <a:latin typeface="Liberation Mono"/>
              </a:rPr>
              <a:t>FROM preparable_stmt</a:t>
            </a:r>
          </a:p>
          <a:p>
            <a:endParaRPr lang="en-IN" sz="2000" dirty="0">
              <a:solidFill>
                <a:srgbClr val="0077AA"/>
              </a:solidFill>
              <a:latin typeface="Liberation Mono"/>
            </a:endParaRPr>
          </a:p>
          <a:p>
            <a:r>
              <a:rPr lang="en-IN" sz="2000" dirty="0">
                <a:solidFill>
                  <a:srgbClr val="0077AA"/>
                </a:solidFill>
                <a:latin typeface="Liberation Mono"/>
              </a:rPr>
              <a:t>EXECUTE </a:t>
            </a:r>
            <a:r>
              <a:rPr lang="en-IN" sz="2000" dirty="0">
                <a:latin typeface="Liberation Mono"/>
              </a:rPr>
              <a:t>stmt_name</a:t>
            </a:r>
          </a:p>
          <a:p>
            <a:r>
              <a:rPr lang="en-IN" sz="2000" dirty="0">
                <a:solidFill>
                  <a:srgbClr val="0077AA"/>
                </a:solidFill>
                <a:latin typeface="Liberation Mono"/>
              </a:rPr>
              <a:t>    [USING @var_name [, @var_name] </a:t>
            </a:r>
            <a:r>
              <a:rPr lang="en-US" sz="2000" dirty="0">
                <a:solidFill>
                  <a:srgbClr val="0077AA"/>
                </a:solidFill>
                <a:latin typeface="Liberation Mono"/>
              </a:rPr>
              <a:t>. . .</a:t>
            </a:r>
            <a:r>
              <a:rPr lang="en-IN" sz="2000" dirty="0">
                <a:solidFill>
                  <a:srgbClr val="0077AA"/>
                </a:solidFill>
                <a:latin typeface="Liberation Mono"/>
              </a:rPr>
              <a:t>]</a:t>
            </a:r>
          </a:p>
          <a:p>
            <a:endParaRPr lang="en-IN" sz="2000" dirty="0">
              <a:solidFill>
                <a:srgbClr val="0077AA"/>
              </a:solidFill>
              <a:latin typeface="Liberation Mono"/>
            </a:endParaRPr>
          </a:p>
          <a:p>
            <a:r>
              <a:rPr lang="en-US" sz="2000" dirty="0">
                <a:solidFill>
                  <a:srgbClr val="0077AA"/>
                </a:solidFill>
                <a:latin typeface="Liberation Mono"/>
              </a:rPr>
              <a:t>{DEALLOCATE | DROP} PREPARE </a:t>
            </a:r>
            <a:r>
              <a:rPr lang="en-US" sz="2000" dirty="0">
                <a:latin typeface="Liberation Mono"/>
              </a:rPr>
              <a:t>stmt_name</a:t>
            </a:r>
          </a:p>
        </p:txBody>
      </p:sp>
    </p:spTree>
    <p:extLst>
      <p:ext uri="{BB962C8B-B14F-4D97-AF65-F5344CB8AC3E}">
        <p14:creationId xmlns:p14="http://schemas.microsoft.com/office/powerpoint/2010/main" val="195716439"/>
      </p:ext>
    </p:extLst>
  </p:cSld>
  <p:clrMapOvr>
    <a:masterClrMapping/>
  </p:clrMapOvr>
  <p:transition/>
</p:sld>
</file>

<file path=ppt/slides/slide2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'SELECT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'SELECT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solidFill>
            <a:schemeClr val="bg2">
              <a:lumMod val="10000"/>
            </a:schemeClr>
          </a:solidFill>
        </p:spPr>
        <p:txBody>
          <a:bodyPr wrap="square">
            <a:spAutoFit/>
          </a:bodyPr>
          <a:lstStyle/>
          <a:p>
            <a:r>
              <a:rPr lang="en-IN" b="1" dirty="0">
                <a:solidFill>
                  <a:srgbClr val="B7F7E2"/>
                </a:solidFill>
                <a:latin typeface="Arial" panose="020B0604020202020204" pitchFamily="34" charset="0"/>
                <a:cs typeface="Arial" panose="020B0604020202020204" pitchFamily="34" charset="0"/>
              </a:rPr>
              <a:t>Example</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of</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prepared</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459194459"/>
      </p:ext>
    </p:extLst>
  </p:cSld>
  <p:clrMapOvr>
    <a:masterClrMapping/>
  </p:clrMapOvr>
  <p:transition/>
</p:sld>
</file>

<file path=ppt/slides/slide2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2280402828"/>
      </p:ext>
    </p:extLst>
  </p:cSld>
  <p:clrMapOvr>
    <a:masterClrMapping/>
  </p:clrMapOvr>
  <p:transition/>
</p:sld>
</file>

<file path=ppt/slides/slide2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442946743"/>
      </p:ext>
    </p:extLst>
  </p:cSld>
  <p:clrMapOvr>
    <a:masterClrMapping/>
  </p:clrMapOvr>
  <p:transition/>
</p:sld>
</file>

<file path=ppt/slides/slide2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3886761492"/>
      </p:ext>
    </p:extLst>
  </p:cSld>
  <p:clrMapOvr>
    <a:masterClrMapping/>
  </p:clrMapOvr>
  <p:transition/>
</p:sld>
</file>

<file path=ppt/slides/slide2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825274082"/>
      </p:ext>
    </p:extLst>
  </p:cSld>
  <p:clrMapOvr>
    <a:masterClrMapping/>
  </p:clrMapOvr>
  <p:transition/>
</p:sld>
</file>

<file path=ppt/slides/slide2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479376"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empno=7788;</a:t>
            </a:r>
          </a:p>
        </p:txBody>
      </p:sp>
      <p:sp>
        <p:nvSpPr>
          <p:cNvPr id="7" name="Rectangle 6"/>
          <p:cNvSpPr/>
          <p:nvPr/>
        </p:nvSpPr>
        <p:spPr>
          <a:xfrm>
            <a:off x="479376"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max(sal), min(sal)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empno=7788;</a:t>
            </a:r>
          </a:p>
        </p:txBody>
      </p:sp>
    </p:spTree>
    <p:extLst>
      <p:ext uri="{BB962C8B-B14F-4D97-AF65-F5344CB8AC3E}">
        <p14:creationId xmlns:p14="http://schemas.microsoft.com/office/powerpoint/2010/main" val="3813885731"/>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263352" y="959237"/>
            <a:ext cx="11593288" cy="5078313"/>
          </a:xfrm>
          <a:prstGeom prst="rect">
            <a:avLst/>
          </a:prstGeom>
          <a:solidFill>
            <a:schemeClr val="bg1"/>
          </a:solidFill>
        </p:spPr>
        <p:txBody>
          <a:bodyPr wrap="square">
            <a:spAutoFit/>
          </a:bodyPr>
          <a:lstStyle/>
          <a:p>
            <a:r>
              <a:rPr lang="en-US" b="1" u="sng" dirty="0">
                <a:latin typeface="Palatino Linotype" panose="02040502050505030304" pitchFamily="18" charset="0"/>
                <a:cs typeface="Arial" pitchFamily="34" charset="0"/>
              </a:rPr>
              <a:t>Atomicity</a:t>
            </a:r>
            <a:r>
              <a:rPr lang="en-US" dirty="0">
                <a:latin typeface="Palatino Linotype" panose="02040502050505030304" pitchFamily="18" charset="0"/>
                <a:cs typeface="Arial" pitchFamily="34" charset="0"/>
              </a:rPr>
              <a:t>. In a transaction involving two or more separate</a:t>
            </a:r>
            <a:r>
              <a:rPr lang="en-US" dirty="0">
                <a:latin typeface="Palatino Linotype" panose="02040502050505030304" pitchFamily="18" charset="0"/>
              </a:rPr>
              <a:t> </a:t>
            </a:r>
            <a:r>
              <a:rPr lang="en-US" dirty="0">
                <a:latin typeface="Palatino Linotype" panose="02040502050505030304" pitchFamily="18" charset="0"/>
                <a:cs typeface="Arial" pitchFamily="34" charset="0"/>
              </a:rPr>
              <a:t>pieces of information, either all of the pieces are committed or none are.</a:t>
            </a:r>
          </a:p>
          <a:p>
            <a:r>
              <a:rPr lang="en-US" b="0" i="0" dirty="0">
                <a:solidFill>
                  <a:srgbClr val="FF0000"/>
                </a:solidFill>
                <a:effectLst/>
                <a:latin typeface="Palatino Linotype" panose="02040502050505030304" pitchFamily="18" charset="0"/>
              </a:rPr>
              <a:t>For example</a:t>
            </a:r>
            <a:r>
              <a:rPr lang="en-US" b="0" i="0" dirty="0">
                <a:effectLst/>
                <a:latin typeface="Palatino Linotype" panose="02040502050505030304" pitchFamily="18" charset="0"/>
              </a:rPr>
              <a:t>,</a:t>
            </a:r>
            <a:r>
              <a:rPr lang="en-US" b="0" i="0" dirty="0">
                <a:solidFill>
                  <a:srgbClr val="FF0000"/>
                </a:solidFill>
                <a:effectLst/>
                <a:latin typeface="Palatino Linotype" panose="02040502050505030304" pitchFamily="18" charset="0"/>
              </a:rPr>
              <a:t> </a:t>
            </a:r>
            <a:r>
              <a:rPr lang="en-US"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Consistency</a:t>
            </a:r>
            <a:r>
              <a:rPr lang="en-US"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dirty="0">
                <a:solidFill>
                  <a:srgbClr val="FF0000"/>
                </a:solidFill>
                <a:latin typeface="Palatino Linotype" panose="02040502050505030304" pitchFamily="18" charset="0"/>
              </a:rPr>
              <a:t>For example</a:t>
            </a:r>
            <a:r>
              <a:rPr lang="en-US" b="0" i="0" dirty="0">
                <a:solidFill>
                  <a:srgbClr val="323232"/>
                </a:solidFill>
                <a:effectLst/>
                <a:latin typeface="Palatino Linotype" panose="02040502050505030304" pitchFamily="18" charset="0"/>
              </a:rPr>
              <a:t>, </a:t>
            </a:r>
            <a:r>
              <a:rPr lang="en-US"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Isolation</a:t>
            </a:r>
            <a:r>
              <a:rPr lang="en-US" dirty="0">
                <a:latin typeface="Palatino Linotype" panose="02040502050505030304" pitchFamily="18" charset="0"/>
                <a:cs typeface="Arial" pitchFamily="34" charset="0"/>
              </a:rPr>
              <a:t>. A transaction in process and not yet committed must remain isolated from any other transaction.</a:t>
            </a:r>
          </a:p>
          <a:p>
            <a:r>
              <a:rPr lang="en-US" dirty="0">
                <a:solidFill>
                  <a:srgbClr val="FF0000"/>
                </a:solidFill>
                <a:latin typeface="Palatino Linotype" panose="02040502050505030304" pitchFamily="18" charset="0"/>
              </a:rPr>
              <a:t>For example</a:t>
            </a:r>
            <a:r>
              <a:rPr lang="en-US" b="0" i="0" dirty="0">
                <a:solidFill>
                  <a:srgbClr val="323232"/>
                </a:solidFill>
                <a:effectLst/>
                <a:latin typeface="Palatino Linotype" panose="02040502050505030304" pitchFamily="18" charset="0"/>
              </a:rPr>
              <a:t>, </a:t>
            </a:r>
            <a:r>
              <a:rPr lang="en-US" dirty="0">
                <a:solidFill>
                  <a:srgbClr val="006C86"/>
                </a:solidFill>
                <a:latin typeface="Palatino Linotype" panose="02040502050505030304" pitchFamily="18" charset="0"/>
              </a:rPr>
              <a:t>in an application that transfers funds from one account to another, the isolation property ensures that another transaction sees the transferred funds in one account or the other, but not in both, nor in neither.</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Durability</a:t>
            </a:r>
            <a:r>
              <a:rPr lang="en-US"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dirty="0">
                <a:solidFill>
                  <a:srgbClr val="FF0000"/>
                </a:solidFill>
                <a:latin typeface="Palatino Linotype" panose="02040502050505030304" pitchFamily="18" charset="0"/>
              </a:rPr>
              <a:t>For example</a:t>
            </a:r>
            <a:r>
              <a:rPr lang="en-US" b="0" i="0" dirty="0">
                <a:solidFill>
                  <a:srgbClr val="323232"/>
                </a:solidFill>
                <a:effectLst/>
                <a:latin typeface="Palatino Linotype" panose="02040502050505030304" pitchFamily="18" charset="0"/>
              </a:rPr>
              <a:t>, </a:t>
            </a:r>
            <a:r>
              <a:rPr lang="en-US"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sld>
</file>

<file path=ppt/slides/slide2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335360" y="332656"/>
            <a:ext cx="5736250" cy="1697068"/>
          </a:xfrm>
          <a:prstGeom prst="rect">
            <a:avLst/>
          </a:prstGeom>
        </p:spPr>
        <p:txBody>
          <a:bodyPr wrap="none">
            <a:spAutoFit/>
          </a:bodyPr>
          <a:lstStyle/>
          <a:p>
            <a:pPr>
              <a:lnSpc>
                <a:spcPct val="150000"/>
              </a:lnSpc>
            </a:pPr>
            <a:r>
              <a:rPr lang="en-US" sz="2400" dirty="0">
                <a:solidFill>
                  <a:srgbClr val="00B050"/>
                </a:solidFill>
                <a:latin typeface="Liberation Mono"/>
              </a:rPr>
              <a:t>If not working then do changes in </a:t>
            </a:r>
            <a:r>
              <a:rPr lang="en-US" sz="2400" b="1" i="1" dirty="0">
                <a:solidFill>
                  <a:srgbClr val="00B050"/>
                </a:solidFill>
                <a:latin typeface="Liberation Mono"/>
              </a:rPr>
              <a:t>my.ini</a:t>
            </a:r>
            <a:r>
              <a:rPr lang="en-US" sz="2400" b="1" dirty="0">
                <a:solidFill>
                  <a:srgbClr val="00B050"/>
                </a:solidFill>
                <a:latin typeface="Liberation Mono"/>
              </a:rPr>
              <a:t> file</a:t>
            </a:r>
            <a:r>
              <a:rPr lang="en-US" sz="2400" dirty="0">
                <a:solidFill>
                  <a:srgbClr val="00B050"/>
                </a:solidFill>
                <a:latin typeface="Liberation Mono"/>
              </a:rPr>
              <a:t>.</a:t>
            </a:r>
          </a:p>
          <a:p>
            <a:pPr>
              <a:lnSpc>
                <a:spcPct val="150000"/>
              </a:lnSpc>
            </a:pPr>
            <a:r>
              <a:rPr lang="en-US" sz="2400" dirty="0">
                <a:solidFill>
                  <a:srgbClr val="298AE5"/>
                </a:solidFill>
                <a:latin typeface="Liberation Mono"/>
                <a:cs typeface="Arial" panose="020B0604020202020204" pitchFamily="34" charset="0"/>
              </a:rPr>
              <a:t>secure_file_priv = ""</a:t>
            </a:r>
          </a:p>
          <a:p>
            <a:pPr>
              <a:lnSpc>
                <a:spcPct val="150000"/>
              </a:lnSpc>
            </a:pPr>
            <a:r>
              <a:rPr lang="en-US" sz="2400" dirty="0">
                <a:solidFill>
                  <a:srgbClr val="298AE5"/>
                </a:solidFill>
                <a:latin typeface="Liberation Mono"/>
                <a:cs typeface="Arial" panose="020B0604020202020204" pitchFamily="34" charset="0"/>
              </a:rPr>
              <a:t>SHOW VARIABLES LIKE "secure_file_priv";</a:t>
            </a:r>
          </a:p>
        </p:txBody>
      </p:sp>
    </p:spTree>
    <p:extLst>
      <p:ext uri="{BB962C8B-B14F-4D97-AF65-F5344CB8AC3E}">
        <p14:creationId xmlns:p14="http://schemas.microsoft.com/office/powerpoint/2010/main" val="2360730901"/>
      </p:ext>
    </p:extLst>
  </p:cSld>
  <p:clrMapOvr>
    <a:masterClrMapping/>
  </p:clrMapOvr>
  <p:transition/>
</p:sld>
</file>

<file path=ppt/slides/slide2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OUTFILE</a:t>
            </a:r>
          </a:p>
        </p:txBody>
      </p:sp>
      <p:sp>
        <p:nvSpPr>
          <p:cNvPr id="7" name="Rectangle 6"/>
          <p:cNvSpPr/>
          <p:nvPr/>
        </p:nvSpPr>
        <p:spPr>
          <a:xfrm>
            <a:off x="335360" y="2149113"/>
            <a:ext cx="11377264" cy="264687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"d:/o.txt"</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"d:/o.csv"</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"d:/o.txt"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"d:/o.csv"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"d:/o.txt"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'\n';</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a:t>
            </a:r>
            <a:r>
              <a:rPr lang="en-IN" dirty="0">
                <a:latin typeface="Liberation Mono"/>
                <a:cs typeface="Arial" panose="020B0604020202020204" pitchFamily="34" charset="0"/>
              </a:rPr>
              <a:t>emp</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"d:/o.txt"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'\n';</a:t>
            </a:r>
          </a:p>
        </p:txBody>
      </p:sp>
    </p:spTree>
    <p:extLst>
      <p:ext uri="{BB962C8B-B14F-4D97-AF65-F5344CB8AC3E}">
        <p14:creationId xmlns:p14="http://schemas.microsoft.com/office/powerpoint/2010/main" val="1701430608"/>
      </p:ext>
    </p:extLst>
  </p:cSld>
  <p:clrMapOvr>
    <a:masterClrMapping/>
  </p:clrMapOvr>
  <p:transition/>
</p:sld>
</file>

<file path=ppt/slides/slide2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1123055916"/>
      </p:ext>
    </p:extLst>
  </p:cSld>
  <p:clrMapOvr>
    <a:masterClrMapping/>
  </p:clrMapOvr>
  <p:transition/>
</p:sld>
</file>

<file path=ppt/slides/slide2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 . . INTO DUMPFILE</a:t>
            </a:r>
            <a:endParaRPr lang="en-IN" sz="2000" dirty="0">
              <a:solidFill>
                <a:srgbClr val="0077AA"/>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 7788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"d:/o.txt"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90262035"/>
      </p:ext>
    </p:extLst>
  </p:cSld>
  <p:clrMapOvr>
    <a:masterClrMapping/>
  </p:clrMapOvr>
  <p:transition/>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4724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 subquery may occur in:</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accent4">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25032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 subquery's outer statement can be any one of :</a:t>
            </a:r>
          </a:p>
          <a:p>
            <a:pPr marL="285750" indent="-285750">
              <a:lnSpc>
                <a:spcPct val="150000"/>
              </a:lnSpc>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DELETE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Tree>
    <p:extLst>
      <p:ext uri="{BB962C8B-B14F-4D97-AF65-F5344CB8AC3E}">
        <p14:creationId xmlns:p14="http://schemas.microsoft.com/office/powerpoint/2010/main" val="2837448133"/>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688348"/>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0" name="Rectangle 9">
            <a:extLst>
              <a:ext uri="{FF2B5EF4-FFF2-40B4-BE49-F238E27FC236}">
                <a16:creationId xmlns:a16="http://schemas.microsoft.com/office/drawing/2014/main" id="{9EB1BE67-A69C-421C-A8E7-6EF758B24FD7}"/>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 (column1 [, column2 ]) ]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1034304229"/>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C24EB09E-2C49-414A-AE4B-7494B88112BF}"/>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dirty="0">
                <a:solidFill>
                  <a:schemeClr val="bg1">
                    <a:lumMod val="65000"/>
                  </a:schemeClr>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 WHERE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endParaRPr lang="en-US"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7050787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CBB42610-5C71-4276-87F3-86DDBEA3C18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Tree>
    <p:extLst>
      <p:ext uri="{BB962C8B-B14F-4D97-AF65-F5344CB8AC3E}">
        <p14:creationId xmlns:p14="http://schemas.microsoft.com/office/powerpoint/2010/main" val="3087056985"/>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334566" y="1117188"/>
            <a:ext cx="11593288"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Tree>
    <p:extLst>
      <p:ext uri="{BB962C8B-B14F-4D97-AF65-F5344CB8AC3E}">
        <p14:creationId xmlns:p14="http://schemas.microsoft.com/office/powerpoint/2010/main" val="198604681"/>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99590"/>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1, 2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NULL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tx1">
                    <a:lumMod val="85000"/>
                    <a:lumOff val="1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319244"/>
            <a:ext cx="11449272" cy="126188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313607"/>
            <a:ext cx="7650476"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9" name="Rectangle 8">
            <a:extLst>
              <a:ext uri="{FF2B5EF4-FFF2-40B4-BE49-F238E27FC236}">
                <a16:creationId xmlns:a16="http://schemas.microsoft.com/office/drawing/2014/main" id="{0913A3F4-D90D-4C9D-B4D0-FF6DA3A610E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555894142"/>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 </a:t>
            </a:r>
            <a:r>
              <a:rPr lang="en-US" dirty="0">
                <a:solidFill>
                  <a:srgbClr val="669900"/>
                </a:solidFill>
                <a:latin typeface="Liberation Mono"/>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669900"/>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669900"/>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3044567"/>
            <a:ext cx="12000656" cy="1846659"/>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:=0;</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 @x + 1 as R1,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 5;</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 @cnt + 1 R1, 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E1</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 0;</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tx1">
                    <a:lumMod val="85000"/>
                    <a:lumOff val="15000"/>
                  </a:schemeClr>
                </a:solidFill>
                <a:latin typeface="Liberation Mono"/>
                <a:ea typeface="Times New Roman" panose="02020603050405020304" pitchFamily="18" charset="0"/>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tx1">
                    <a:lumMod val="85000"/>
                    <a:lumOff val="15000"/>
                  </a:schemeClr>
                </a:solidFill>
                <a:latin typeface="Liberation Mono"/>
                <a:ea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M</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88255"/>
            <a:ext cx="2599127" cy="895290"/>
          </a:xfrm>
          <a:prstGeom prst="rect">
            <a:avLst/>
          </a:prstGeom>
        </p:spPr>
      </p:pic>
      <p:sp>
        <p:nvSpPr>
          <p:cNvPr id="9" name="Rectangle 8">
            <a:extLst>
              <a:ext uri="{FF2B5EF4-FFF2-40B4-BE49-F238E27FC236}">
                <a16:creationId xmlns:a16="http://schemas.microsoft.com/office/drawing/2014/main" id="{80929AC7-FA74-42D9-9091-9B54C6999F2E}"/>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F1AC34AE-65CB-4807-8585-F4B2095C0287}"/>
              </a:ext>
            </a:extLst>
          </p:cNvPr>
          <p:cNvSpPr/>
          <p:nvPr/>
        </p:nvSpPr>
        <p:spPr>
          <a:xfrm>
            <a:off x="317731" y="1313607"/>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name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spTree>
    <p:extLst>
      <p:ext uri="{BB962C8B-B14F-4D97-AF65-F5344CB8AC3E}">
        <p14:creationId xmlns:p14="http://schemas.microsoft.com/office/powerpoint/2010/main" val="4003054425"/>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5 + 5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4943490"/>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in </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10, 20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9" name="Rectangle 8">
            <a:extLst>
              <a:ext uri="{FF2B5EF4-FFF2-40B4-BE49-F238E27FC236}">
                <a16:creationId xmlns:a16="http://schemas.microsoft.com/office/drawing/2014/main" id="{36D69778-A9FA-4486-A345-76E4A26855D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313607"/>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Tree>
    <p:extLst>
      <p:ext uri="{BB962C8B-B14F-4D97-AF65-F5344CB8AC3E}">
        <p14:creationId xmlns:p14="http://schemas.microsoft.com/office/powerpoint/2010/main" val="4276567948"/>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 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0077AA"/>
                </a:solidFill>
                <a:latin typeface="Liberation Mono"/>
              </a:rPr>
              <a:t>COUNT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COUNT</a:t>
            </a:r>
            <a:r>
              <a:rPr lang="en-US" dirty="0">
                <a:latin typeface="Liberation Mono"/>
                <a:cs typeface="Arial" panose="020B0604020202020204" pitchFamily="34" charset="0"/>
              </a:rPr>
              <a:t>(*) </a:t>
            </a:r>
            <a:r>
              <a:rPr lang="en-US" dirty="0">
                <a:solidFill>
                  <a:srgbClr val="669900"/>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89100" y="147936"/>
            <a:ext cx="8826500"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 ANY.</a:t>
            </a:r>
          </a:p>
        </p:txBody>
      </p:sp>
      <p:sp>
        <p:nvSpPr>
          <p:cNvPr id="5" name="Rectangle 4"/>
          <p:cNvSpPr/>
          <p:nvPr/>
        </p:nvSpPr>
        <p:spPr>
          <a:xfrm>
            <a:off x="1676400" y="762001"/>
            <a:ext cx="8839200"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spTree>
    <p:extLst>
      <p:ext uri="{BB962C8B-B14F-4D97-AF65-F5344CB8AC3E}">
        <p14:creationId xmlns:p14="http://schemas.microsoft.com/office/powerpoint/2010/main" val="633614632"/>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or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5+5, 10+10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10, 20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10, 20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188830"/>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or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10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263352" y="4482006"/>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1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Tree>
    <p:extLst>
      <p:ext uri="{BB962C8B-B14F-4D97-AF65-F5344CB8AC3E}">
        <p14:creationId xmlns:p14="http://schemas.microsoft.com/office/powerpoint/2010/main" val="2524787196"/>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335360" y="2027873"/>
            <a:ext cx="11449272"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8144676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0002" y="34290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32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877985"/>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solidFill>
                  <a:srgbClr val="FFC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634750841"/>
      </p:ext>
    </p:extLst>
  </p:cSld>
  <p:clrMapOvr>
    <a:masterClrMapping/>
  </p:clrMapOvr>
  <p:transition/>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Tree>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1676400" y="792597"/>
            <a:ext cx="3097875"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399354" y="3717032"/>
            <a:ext cx="11393292" cy="1323439"/>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1655" y="5599212"/>
            <a:ext cx="5844402" cy="989651"/>
          </a:xfrm>
          <a:prstGeom prst="rect">
            <a:avLst/>
          </a:prstGeom>
        </p:spPr>
      </p:pic>
    </p:spTree>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9FCB74-44BD-4343-9BF3-458F43FE4528}"/>
              </a:ext>
            </a:extLst>
          </p:cNvPr>
          <p:cNvGrpSpPr/>
          <p:nvPr/>
        </p:nvGrpSpPr>
        <p:grpSpPr>
          <a:xfrm>
            <a:off x="380960" y="1844824"/>
            <a:ext cx="11043632" cy="4679761"/>
            <a:chOff x="292512" y="1848637"/>
            <a:chExt cx="11043632" cy="4679761"/>
          </a:xfrm>
        </p:grpSpPr>
        <p:sp>
          <p:nvSpPr>
            <p:cNvPr id="22" name="Rectangle 21">
              <a:extLst>
                <a:ext uri="{FF2B5EF4-FFF2-40B4-BE49-F238E27FC236}">
                  <a16:creationId xmlns:a16="http://schemas.microsoft.com/office/drawing/2014/main" id="{044E5D1A-25EA-4CA3-8AC7-8F347A675FE3}"/>
                </a:ext>
              </a:extLst>
            </p:cNvPr>
            <p:cNvSpPr/>
            <p:nvPr/>
          </p:nvSpPr>
          <p:spPr>
            <a:xfrm>
              <a:off x="9391928" y="1863151"/>
              <a:ext cx="1944216" cy="468000"/>
            </a:xfrm>
            <a:prstGeom prst="rect">
              <a:avLst/>
            </a:prstGeom>
            <a:pattFill prst="diagBrick">
              <a:fgClr>
                <a:srgbClr val="0070C0"/>
              </a:fgClr>
              <a:bgClr>
                <a:schemeClr val="bg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7" name="Rectangle 6">
              <a:extLst>
                <a:ext uri="{FF2B5EF4-FFF2-40B4-BE49-F238E27FC236}">
                  <a16:creationId xmlns:a16="http://schemas.microsoft.com/office/drawing/2014/main" id="{CEB466BD-673E-4F1F-8745-462ADD04F208}"/>
                </a:ext>
              </a:extLst>
            </p:cNvPr>
            <p:cNvSpPr/>
            <p:nvPr/>
          </p:nvSpPr>
          <p:spPr>
            <a:xfrm>
              <a:off x="292512" y="1848637"/>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8" name="Rectangle 7">
              <a:extLst>
                <a:ext uri="{FF2B5EF4-FFF2-40B4-BE49-F238E27FC236}">
                  <a16:creationId xmlns:a16="http://schemas.microsoft.com/office/drawing/2014/main" id="{4273C71C-2A03-4AD2-AF4A-C2CE18E09536}"/>
                </a:ext>
              </a:extLst>
            </p:cNvPr>
            <p:cNvSpPr/>
            <p:nvPr/>
          </p:nvSpPr>
          <p:spPr>
            <a:xfrm>
              <a:off x="4367808" y="1848637"/>
              <a:ext cx="1944216" cy="576000"/>
            </a:xfrm>
            <a:prstGeom prst="rect">
              <a:avLst/>
            </a:prstGeom>
            <a:pattFill prst="diagBrick">
              <a:fgClr>
                <a:srgbClr val="0070C0"/>
              </a:fgClr>
              <a:bgClr>
                <a:schemeClr val="bg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200BD961-8D2D-408E-970E-1F2B81BD270B}"/>
                </a:ext>
              </a:extLst>
            </p:cNvPr>
            <p:cNvSpPr/>
            <p:nvPr/>
          </p:nvSpPr>
          <p:spPr>
            <a:xfrm>
              <a:off x="2294090" y="2842484"/>
              <a:ext cx="2040875" cy="523220"/>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cross join</a:t>
              </a:r>
            </a:p>
          </p:txBody>
        </p:sp>
        <p:sp>
          <p:nvSpPr>
            <p:cNvPr id="11" name="Rectangle 10">
              <a:extLst>
                <a:ext uri="{FF2B5EF4-FFF2-40B4-BE49-F238E27FC236}">
                  <a16:creationId xmlns:a16="http://schemas.microsoft.com/office/drawing/2014/main" id="{7F875C21-FEB2-4D3D-A7AA-49D1F163F067}"/>
                </a:ext>
              </a:extLst>
            </p:cNvPr>
            <p:cNvSpPr/>
            <p:nvPr/>
          </p:nvSpPr>
          <p:spPr>
            <a:xfrm>
              <a:off x="6744072" y="2988635"/>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98984570-09B0-4BEF-B926-936094857BA8}"/>
                </a:ext>
              </a:extLst>
            </p:cNvPr>
            <p:cNvSpPr/>
            <p:nvPr/>
          </p:nvSpPr>
          <p:spPr>
            <a:xfrm>
              <a:off x="292512" y="2761059"/>
              <a:ext cx="1987063" cy="576000"/>
            </a:xfrm>
            <a:prstGeom prst="rect">
              <a:avLst/>
            </a:prstGeom>
            <a:pattFill prst="dotGrid">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2ABD9D2E-2FDE-4786-9448-B156618E3725}"/>
                </a:ext>
              </a:extLst>
            </p:cNvPr>
            <p:cNvSpPr/>
            <p:nvPr/>
          </p:nvSpPr>
          <p:spPr>
            <a:xfrm>
              <a:off x="4367808" y="2761059"/>
              <a:ext cx="1944216" cy="576000"/>
            </a:xfrm>
            <a:prstGeom prst="rect">
              <a:avLst/>
            </a:prstGeom>
            <a:pattFill prst="diagBrick">
              <a:fgClr>
                <a:srgbClr val="FFC000"/>
              </a:fgClr>
              <a:bgClr>
                <a:schemeClr val="bg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17" name="Rectangle 16">
              <a:extLst>
                <a:ext uri="{FF2B5EF4-FFF2-40B4-BE49-F238E27FC236}">
                  <a16:creationId xmlns:a16="http://schemas.microsoft.com/office/drawing/2014/main" id="{A1F01F9E-B112-4131-9EEE-AFDA7778D7EF}"/>
                </a:ext>
              </a:extLst>
            </p:cNvPr>
            <p:cNvSpPr/>
            <p:nvPr/>
          </p:nvSpPr>
          <p:spPr>
            <a:xfrm>
              <a:off x="292512" y="3673481"/>
              <a:ext cx="1987063" cy="576000"/>
            </a:xfrm>
            <a:prstGeom prst="rect">
              <a:avLst/>
            </a:prstGeom>
            <a:pattFill prst="diagBrick">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18" name="Rectangle 17">
              <a:extLst>
                <a:ext uri="{FF2B5EF4-FFF2-40B4-BE49-F238E27FC236}">
                  <a16:creationId xmlns:a16="http://schemas.microsoft.com/office/drawing/2014/main" id="{1CA802A6-2BDA-4985-B857-D214D485E1DE}"/>
                </a:ext>
              </a:extLst>
            </p:cNvPr>
            <p:cNvSpPr/>
            <p:nvPr/>
          </p:nvSpPr>
          <p:spPr>
            <a:xfrm>
              <a:off x="4367808" y="3673481"/>
              <a:ext cx="1944216" cy="576000"/>
            </a:xfrm>
            <a:prstGeom prst="rect">
              <a:avLst/>
            </a:prstGeom>
            <a:pattFill prst="diagBrick">
              <a:fgClr>
                <a:schemeClr val="accent5">
                  <a:lumMod val="50000"/>
                </a:schemeClr>
              </a:fgClr>
              <a:bgClr>
                <a:schemeClr val="bg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7176906A-66DA-4234-8006-F3728B78270C}"/>
                </a:ext>
              </a:extLst>
            </p:cNvPr>
            <p:cNvSpPr/>
            <p:nvPr/>
          </p:nvSpPr>
          <p:spPr>
            <a:xfrm>
              <a:off x="7421305" y="2377591"/>
              <a:ext cx="1987063" cy="468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ECD7B92B-494B-4890-81ED-D1F22E6D8E8C}"/>
                </a:ext>
              </a:extLst>
            </p:cNvPr>
            <p:cNvSpPr/>
            <p:nvPr/>
          </p:nvSpPr>
          <p:spPr>
            <a:xfrm>
              <a:off x="7421305" y="2900034"/>
              <a:ext cx="1987063" cy="468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371C18EB-185D-497D-84DD-C98629983DA9}"/>
                </a:ext>
              </a:extLst>
            </p:cNvPr>
            <p:cNvSpPr/>
            <p:nvPr/>
          </p:nvSpPr>
          <p:spPr>
            <a:xfrm>
              <a:off x="9391928" y="2377337"/>
              <a:ext cx="1944216" cy="468000"/>
            </a:xfrm>
            <a:prstGeom prst="rect">
              <a:avLst/>
            </a:prstGeom>
            <a:pattFill prst="diagBrick">
              <a:fgClr>
                <a:srgbClr val="FFC000"/>
              </a:fgClr>
              <a:bgClr>
                <a:schemeClr val="bg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FF06B528-8B08-44BA-B6AE-4ADFC323AA3C}"/>
                </a:ext>
              </a:extLst>
            </p:cNvPr>
            <p:cNvSpPr/>
            <p:nvPr/>
          </p:nvSpPr>
          <p:spPr>
            <a:xfrm>
              <a:off x="9391928" y="2910309"/>
              <a:ext cx="1944216" cy="468000"/>
            </a:xfrm>
            <a:prstGeom prst="rect">
              <a:avLst/>
            </a:prstGeom>
            <a:pattFill prst="diagBrick">
              <a:fgClr>
                <a:schemeClr val="accent5">
                  <a:lumMod val="50000"/>
                </a:schemeClr>
              </a:fgClr>
              <a:bgClr>
                <a:schemeClr val="bg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28" name="Rectangle 27">
              <a:extLst>
                <a:ext uri="{FF2B5EF4-FFF2-40B4-BE49-F238E27FC236}">
                  <a16:creationId xmlns:a16="http://schemas.microsoft.com/office/drawing/2014/main" id="{80DDA304-E19C-46F5-BDC4-D5E31675C586}"/>
                </a:ext>
              </a:extLst>
            </p:cNvPr>
            <p:cNvSpPr/>
            <p:nvPr/>
          </p:nvSpPr>
          <p:spPr>
            <a:xfrm>
              <a:off x="7421305" y="3425263"/>
              <a:ext cx="1987063" cy="468000"/>
            </a:xfrm>
            <a:prstGeom prst="rect">
              <a:avLst/>
            </a:prstGeom>
            <a:pattFill prst="dotGrid">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3CFA8B9-C93C-4E4C-95C5-91C29A26C0B0}"/>
                </a:ext>
              </a:extLst>
            </p:cNvPr>
            <p:cNvSpPr/>
            <p:nvPr/>
          </p:nvSpPr>
          <p:spPr>
            <a:xfrm>
              <a:off x="7421305" y="3946999"/>
              <a:ext cx="1987063" cy="468000"/>
            </a:xfrm>
            <a:prstGeom prst="rect">
              <a:avLst/>
            </a:prstGeom>
            <a:pattFill prst="dotGrid">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CD80834B-8107-410D-80DE-6DDD9234E18A}"/>
                </a:ext>
              </a:extLst>
            </p:cNvPr>
            <p:cNvSpPr/>
            <p:nvPr/>
          </p:nvSpPr>
          <p:spPr>
            <a:xfrm>
              <a:off x="7421305" y="4465569"/>
              <a:ext cx="1987063" cy="468000"/>
            </a:xfrm>
            <a:prstGeom prst="rect">
              <a:avLst/>
            </a:prstGeom>
            <a:pattFill prst="dotGrid">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34943F59-6CD8-4BAD-9C7B-C5DEE4BAFCCD}"/>
                </a:ext>
              </a:extLst>
            </p:cNvPr>
            <p:cNvSpPr/>
            <p:nvPr/>
          </p:nvSpPr>
          <p:spPr>
            <a:xfrm>
              <a:off x="9391928" y="3429390"/>
              <a:ext cx="1944216" cy="468000"/>
            </a:xfrm>
            <a:prstGeom prst="rect">
              <a:avLst/>
            </a:prstGeom>
            <a:pattFill prst="diagBrick">
              <a:fgClr>
                <a:srgbClr val="0070C0"/>
              </a:fgClr>
              <a:bgClr>
                <a:schemeClr val="bg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D5E8E825-25BC-4B46-91BD-E4005B86ED23}"/>
                </a:ext>
              </a:extLst>
            </p:cNvPr>
            <p:cNvSpPr/>
            <p:nvPr/>
          </p:nvSpPr>
          <p:spPr>
            <a:xfrm>
              <a:off x="9391928" y="3950872"/>
              <a:ext cx="1944216" cy="468000"/>
            </a:xfrm>
            <a:prstGeom prst="rect">
              <a:avLst/>
            </a:prstGeom>
            <a:pattFill prst="diagBrick">
              <a:fgClr>
                <a:srgbClr val="FFC000"/>
              </a:fgClr>
              <a:bgClr>
                <a:schemeClr val="bg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33" name="Rectangle 32">
              <a:extLst>
                <a:ext uri="{FF2B5EF4-FFF2-40B4-BE49-F238E27FC236}">
                  <a16:creationId xmlns:a16="http://schemas.microsoft.com/office/drawing/2014/main" id="{29C9F032-45A2-43F7-A2A0-04B8F1EB06F4}"/>
                </a:ext>
              </a:extLst>
            </p:cNvPr>
            <p:cNvSpPr/>
            <p:nvPr/>
          </p:nvSpPr>
          <p:spPr>
            <a:xfrm>
              <a:off x="9391928" y="4465569"/>
              <a:ext cx="1944216" cy="468000"/>
            </a:xfrm>
            <a:prstGeom prst="rect">
              <a:avLst/>
            </a:prstGeom>
            <a:pattFill prst="diagBrick">
              <a:fgClr>
                <a:schemeClr val="accent5">
                  <a:lumMod val="50000"/>
                </a:schemeClr>
              </a:fgClr>
              <a:bgClr>
                <a:schemeClr val="bg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8D5FCB34-E1CD-4859-BC2C-14C88259DDD5}"/>
                </a:ext>
              </a:extLst>
            </p:cNvPr>
            <p:cNvSpPr/>
            <p:nvPr/>
          </p:nvSpPr>
          <p:spPr>
            <a:xfrm>
              <a:off x="7421305" y="4984139"/>
              <a:ext cx="1987063" cy="468000"/>
            </a:xfrm>
            <a:prstGeom prst="rect">
              <a:avLst/>
            </a:prstGeom>
            <a:pattFill prst="diagBrick">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1C054338-898F-40D2-91E8-48260AAA88D8}"/>
                </a:ext>
              </a:extLst>
            </p:cNvPr>
            <p:cNvSpPr/>
            <p:nvPr/>
          </p:nvSpPr>
          <p:spPr>
            <a:xfrm>
              <a:off x="7421305" y="5517223"/>
              <a:ext cx="1987063" cy="468000"/>
            </a:xfrm>
            <a:prstGeom prst="rect">
              <a:avLst/>
            </a:prstGeom>
            <a:pattFill prst="diagBrick">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952A02A2-A4D9-47B8-82B6-CA6C95E3D387}"/>
                </a:ext>
              </a:extLst>
            </p:cNvPr>
            <p:cNvSpPr/>
            <p:nvPr/>
          </p:nvSpPr>
          <p:spPr>
            <a:xfrm>
              <a:off x="7421305" y="6057344"/>
              <a:ext cx="1987063" cy="468000"/>
            </a:xfrm>
            <a:prstGeom prst="rect">
              <a:avLst/>
            </a:prstGeom>
            <a:pattFill prst="diagBrick">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C5373F8F-F127-49FD-ABA8-7D5D2C03A2A2}"/>
                </a:ext>
              </a:extLst>
            </p:cNvPr>
            <p:cNvSpPr/>
            <p:nvPr/>
          </p:nvSpPr>
          <p:spPr>
            <a:xfrm>
              <a:off x="9391928" y="4994780"/>
              <a:ext cx="1944216" cy="468000"/>
            </a:xfrm>
            <a:prstGeom prst="rect">
              <a:avLst/>
            </a:prstGeom>
            <a:pattFill prst="diagBrick">
              <a:fgClr>
                <a:srgbClr val="0070C0"/>
              </a:fgClr>
              <a:bgClr>
                <a:schemeClr val="bg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20C299D5-9E4B-4B7A-8A51-7616B0C37DE8}"/>
                </a:ext>
              </a:extLst>
            </p:cNvPr>
            <p:cNvSpPr/>
            <p:nvPr/>
          </p:nvSpPr>
          <p:spPr>
            <a:xfrm>
              <a:off x="9391928" y="5517223"/>
              <a:ext cx="1944216" cy="468000"/>
            </a:xfrm>
            <a:prstGeom prst="rect">
              <a:avLst/>
            </a:prstGeom>
            <a:pattFill prst="diagBrick">
              <a:fgClr>
                <a:srgbClr val="FFC000"/>
              </a:fgClr>
              <a:bgClr>
                <a:schemeClr val="bg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EA5B6A38-E1D7-47DC-9F53-116A084CA814}"/>
                </a:ext>
              </a:extLst>
            </p:cNvPr>
            <p:cNvSpPr/>
            <p:nvPr/>
          </p:nvSpPr>
          <p:spPr>
            <a:xfrm>
              <a:off x="9391928" y="6060398"/>
              <a:ext cx="1944216" cy="468000"/>
            </a:xfrm>
            <a:prstGeom prst="rect">
              <a:avLst/>
            </a:prstGeom>
            <a:pattFill prst="diagBrick">
              <a:fgClr>
                <a:schemeClr val="accent5">
                  <a:lumMod val="50000"/>
                </a:schemeClr>
              </a:fgClr>
              <a:bgClr>
                <a:schemeClr val="bg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E45D31BE-C89B-4EF8-926D-C5CA5338108A}"/>
                </a:ext>
              </a:extLst>
            </p:cNvPr>
            <p:cNvSpPr/>
            <p:nvPr/>
          </p:nvSpPr>
          <p:spPr>
            <a:xfrm>
              <a:off x="7421305" y="1866622"/>
              <a:ext cx="1987063" cy="468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841054142"/>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6824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endParaRPr lang="en-US" sz="2000" dirty="0">
              <a:solidFill>
                <a:schemeClr val="tx2"/>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11233248" cy="3662541"/>
            <a:chOff x="1816224" y="2348880"/>
            <a:chExt cx="8312224"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476175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7680176"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Tree>
    <p:extLst>
      <p:ext uri="{BB962C8B-B14F-4D97-AF65-F5344CB8AC3E}">
        <p14:creationId xmlns:p14="http://schemas.microsoft.com/office/powerpoint/2010/main" val="2765306214"/>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endParaRPr lang="en-US" sz="2000" dirty="0">
              <a:solidFill>
                <a:schemeClr val="tx2"/>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309994823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335360" y="2320007"/>
            <a:ext cx="11593288"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Arial" pitchFamily="34" charset="0"/>
                <a:ea typeface="MS Mincho" pitchFamily="49" charset="-128"/>
                <a:cs typeface="Arial" pitchFamily="34" charset="0"/>
              </a:rPr>
              <a:t>e.g.</a:t>
            </a:r>
            <a:r>
              <a:rPr lang="en-US" sz="2400" dirty="0">
                <a:latin typeface="Arial" pitchFamily="34" charset="0"/>
                <a:ea typeface="MS Mincho" pitchFamily="49" charset="-128"/>
                <a:cs typeface="Arial" pitchFamily="34" charset="0"/>
              </a:rPr>
              <a:t>, in a school database, </a:t>
            </a:r>
            <a:r>
              <a:rPr lang="en-US" sz="2400" b="1" dirty="0">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courses </a:t>
            </a:r>
            <a:r>
              <a:rPr lang="en-US" sz="2400" dirty="0">
                <a:latin typeface="Arial" pitchFamily="34" charset="0"/>
                <a:ea typeface="MS Mincho" pitchFamily="49" charset="-128"/>
                <a:cs typeface="Arial" pitchFamily="34" charset="0"/>
              </a:rPr>
              <a:t>can be considered as </a:t>
            </a:r>
            <a:r>
              <a:rPr lang="en-US" sz="2400" b="1" dirty="0">
                <a:latin typeface="Arial" pitchFamily="34" charset="0"/>
                <a:ea typeface="MS Mincho" pitchFamily="49" charset="-128"/>
                <a:cs typeface="Arial" pitchFamily="34" charset="0"/>
              </a:rPr>
              <a:t>entities</a:t>
            </a:r>
            <a:r>
              <a:rPr lang="en-US" sz="2400" dirty="0">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3143672" y="5324818"/>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335360" y="948407"/>
            <a:ext cx="11593288" cy="892552"/>
          </a:xfrm>
          <a:prstGeom prst="rect">
            <a:avLst/>
          </a:prstGeom>
        </p:spPr>
        <p:txBody>
          <a:bodyPr wrap="square">
            <a:spAutoFit/>
          </a:bodyPr>
          <a:lstStyle/>
          <a:p>
            <a:r>
              <a:rPr lang="en-US" sz="2400" dirty="0">
                <a:latin typeface="Arial" pitchFamily="34" charset="0"/>
                <a:cs typeface="Arial" pitchFamily="34" charset="0"/>
              </a:rPr>
              <a:t>In relation to a database , an entity is a </a:t>
            </a:r>
            <a:r>
              <a:rPr lang="en-US" sz="2800" b="1" dirty="0">
                <a:solidFill>
                  <a:srgbClr val="C00000"/>
                </a:solidFill>
                <a:latin typeface="Arial" pitchFamily="34" charset="0"/>
                <a:cs typeface="Arial" pitchFamily="34" charset="0"/>
              </a:rPr>
              <a:t>person</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place</a:t>
            </a:r>
            <a:r>
              <a:rPr lang="en-US" sz="2800" b="1" dirty="0">
                <a:latin typeface="Arial" pitchFamily="34" charset="0"/>
                <a:cs typeface="Arial" pitchFamily="34" charset="0"/>
              </a:rPr>
              <a:t>, </a:t>
            </a:r>
            <a:r>
              <a:rPr lang="en-US" sz="2400" dirty="0">
                <a:latin typeface="Arial" pitchFamily="34" charset="0"/>
                <a:cs typeface="Arial" pitchFamily="34" charset="0"/>
              </a:rPr>
              <a:t>or</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thing</a:t>
            </a:r>
            <a:r>
              <a:rPr lang="en-US" sz="2400" dirty="0">
                <a:solidFill>
                  <a:srgbClr val="C00000"/>
                </a:solidFill>
                <a:latin typeface="Arial" pitchFamily="34" charset="0"/>
                <a:cs typeface="Arial" pitchFamily="34" charset="0"/>
              </a:rPr>
              <a:t> </a:t>
            </a:r>
            <a:r>
              <a:rPr lang="en-US" sz="2400" dirty="0">
                <a:latin typeface="Arial" pitchFamily="34" charset="0"/>
                <a:cs typeface="Arial" pitchFamily="34" charset="0"/>
              </a:rPr>
              <a:t>about which data can be stored.</a:t>
            </a:r>
          </a:p>
        </p:txBody>
      </p:sp>
      <p:sp>
        <p:nvSpPr>
          <p:cNvPr id="7" name="Rectangle 6"/>
          <p:cNvSpPr/>
          <p:nvPr/>
        </p:nvSpPr>
        <p:spPr>
          <a:xfrm>
            <a:off x="1524000" y="1"/>
            <a:ext cx="91440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
        <p:nvSpPr>
          <p:cNvPr id="4" name="Rectangle 3"/>
          <p:cNvSpPr/>
          <p:nvPr/>
        </p:nvSpPr>
        <p:spPr>
          <a:xfrm>
            <a:off x="335361" y="3615407"/>
            <a:ext cx="11593288" cy="461665"/>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spTree>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m.name, s.name, m.rate, s.rate, m.rate + s.rate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m, softdrink s;</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9" name="Rectangle 8">
            <a:extLst>
              <a:ext uri="{FF2B5EF4-FFF2-40B4-BE49-F238E27FC236}">
                <a16:creationId xmlns:a16="http://schemas.microsoft.com/office/drawing/2014/main" id="{622DED88-1175-4892-8C34-4492FEB2B434}"/>
              </a:ext>
            </a:extLst>
          </p:cNvPr>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p>
        </p:txBody>
      </p:sp>
    </p:spTree>
    <p:extLst>
      <p:ext uri="{BB962C8B-B14F-4D97-AF65-F5344CB8AC3E}">
        <p14:creationId xmlns:p14="http://schemas.microsoft.com/office/powerpoint/2010/main" val="1947568304"/>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0077AA"/>
                </a:solidFill>
                <a:latin typeface="Liberation Mono"/>
              </a:rPr>
              <a:t>COUNT</a:t>
            </a:r>
            <a:r>
              <a:rPr lang="en-US" dirty="0">
                <a:latin typeface="Liberation Mono"/>
              </a:rPr>
              <a:t>(*) </a:t>
            </a:r>
            <a:r>
              <a:rPr lang="en-US" dirty="0">
                <a:solidFill>
                  <a:srgbClr val="669900"/>
                </a:solidFill>
                <a:latin typeface="Liberation Mono"/>
              </a:rPr>
              <a:t>"Total Employees"</a:t>
            </a:r>
            <a:r>
              <a:rPr lang="en-US" dirty="0">
                <a:latin typeface="Liberation Mono"/>
              </a:rPr>
              <a:t>, rate * COUNT(*) </a:t>
            </a:r>
            <a:r>
              <a:rPr lang="en-US" dirty="0">
                <a:solidFill>
                  <a:srgbClr val="669900"/>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rPr>
              <a:t>,</a:t>
            </a:r>
            <a:r>
              <a:rPr lang="en-US" sz="2000" dirty="0">
                <a:solidFill>
                  <a:srgbClr val="0077AA"/>
                </a:solidFill>
                <a:latin typeface="Liberation Mono"/>
              </a:rPr>
              <a:t> </a:t>
            </a:r>
            <a:r>
              <a:rPr lang="en-US" sz="2000" dirty="0">
                <a:solidFill>
                  <a:schemeClr val="tx2"/>
                </a:solidFill>
                <a:latin typeface="Liberation Mono"/>
              </a:rPr>
              <a:t>.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spTree>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449FCB74-44BD-4343-9BF3-458F43FE4528}"/>
              </a:ext>
            </a:extLst>
          </p:cNvPr>
          <p:cNvGrpSpPr/>
          <p:nvPr/>
        </p:nvGrpSpPr>
        <p:grpSpPr>
          <a:xfrm>
            <a:off x="380960" y="2056508"/>
            <a:ext cx="11348104" cy="3820764"/>
            <a:chOff x="292512" y="1848637"/>
            <a:chExt cx="11348104" cy="3820764"/>
          </a:xfrm>
        </p:grpSpPr>
        <p:sp>
          <p:nvSpPr>
            <p:cNvPr id="7" name="Rectangle 6">
              <a:extLst>
                <a:ext uri="{FF2B5EF4-FFF2-40B4-BE49-F238E27FC236}">
                  <a16:creationId xmlns:a16="http://schemas.microsoft.com/office/drawing/2014/main" id="{CEB466BD-673E-4F1F-8745-462ADD04F208}"/>
                </a:ext>
              </a:extLst>
            </p:cNvPr>
            <p:cNvSpPr/>
            <p:nvPr/>
          </p:nvSpPr>
          <p:spPr>
            <a:xfrm>
              <a:off x="292512" y="1848637"/>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8" name="Rectangle 7">
              <a:extLst>
                <a:ext uri="{FF2B5EF4-FFF2-40B4-BE49-F238E27FC236}">
                  <a16:creationId xmlns:a16="http://schemas.microsoft.com/office/drawing/2014/main" id="{4273C71C-2A03-4AD2-AF4A-C2CE18E09536}"/>
                </a:ext>
              </a:extLst>
            </p:cNvPr>
            <p:cNvSpPr/>
            <p:nvPr/>
          </p:nvSpPr>
          <p:spPr>
            <a:xfrm>
              <a:off x="4063337" y="1848637"/>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200BD961-8D2D-408E-970E-1F2B81BD270B}"/>
                </a:ext>
              </a:extLst>
            </p:cNvPr>
            <p:cNvSpPr/>
            <p:nvPr/>
          </p:nvSpPr>
          <p:spPr>
            <a:xfrm>
              <a:off x="2294091" y="2842484"/>
              <a:ext cx="1641670" cy="523220"/>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inner join</a:t>
              </a:r>
            </a:p>
          </p:txBody>
        </p:sp>
        <p:sp>
          <p:nvSpPr>
            <p:cNvPr id="11" name="Rectangle 10">
              <a:extLst>
                <a:ext uri="{FF2B5EF4-FFF2-40B4-BE49-F238E27FC236}">
                  <a16:creationId xmlns:a16="http://schemas.microsoft.com/office/drawing/2014/main" id="{7F875C21-FEB2-4D3D-A7AA-49D1F163F067}"/>
                </a:ext>
              </a:extLst>
            </p:cNvPr>
            <p:cNvSpPr/>
            <p:nvPr/>
          </p:nvSpPr>
          <p:spPr>
            <a:xfrm>
              <a:off x="6744072" y="2988635"/>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98984570-09B0-4BEF-B926-936094857BA8}"/>
                </a:ext>
              </a:extLst>
            </p:cNvPr>
            <p:cNvSpPr/>
            <p:nvPr/>
          </p:nvSpPr>
          <p:spPr>
            <a:xfrm>
              <a:off x="292512" y="2761059"/>
              <a:ext cx="1987063" cy="576000"/>
            </a:xfrm>
            <a:prstGeom prst="rect">
              <a:avLst/>
            </a:prstGeom>
            <a:pattFill prst="dotGrid">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2ABD9D2E-2FDE-4786-9448-B156618E3725}"/>
                </a:ext>
              </a:extLst>
            </p:cNvPr>
            <p:cNvSpPr/>
            <p:nvPr/>
          </p:nvSpPr>
          <p:spPr>
            <a:xfrm>
              <a:off x="4063336" y="2496709"/>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17" name="Rectangle 16">
              <a:extLst>
                <a:ext uri="{FF2B5EF4-FFF2-40B4-BE49-F238E27FC236}">
                  <a16:creationId xmlns:a16="http://schemas.microsoft.com/office/drawing/2014/main" id="{A1F01F9E-B112-4131-9EEE-AFDA7778D7EF}"/>
                </a:ext>
              </a:extLst>
            </p:cNvPr>
            <p:cNvSpPr/>
            <p:nvPr/>
          </p:nvSpPr>
          <p:spPr>
            <a:xfrm>
              <a:off x="292512" y="3673481"/>
              <a:ext cx="1987063" cy="576000"/>
            </a:xfrm>
            <a:prstGeom prst="rect">
              <a:avLst/>
            </a:prstGeom>
            <a:pattFill prst="diagBrick">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18" name="Rectangle 17">
              <a:extLst>
                <a:ext uri="{FF2B5EF4-FFF2-40B4-BE49-F238E27FC236}">
                  <a16:creationId xmlns:a16="http://schemas.microsoft.com/office/drawing/2014/main" id="{1CA802A6-2BDA-4985-B857-D214D485E1DE}"/>
                </a:ext>
              </a:extLst>
            </p:cNvPr>
            <p:cNvSpPr/>
            <p:nvPr/>
          </p:nvSpPr>
          <p:spPr>
            <a:xfrm>
              <a:off x="4063336" y="3144781"/>
              <a:ext cx="2248688" cy="576000"/>
            </a:xfrm>
            <a:prstGeom prst="rect">
              <a:avLst/>
            </a:prstGeom>
            <a:pattFill prst="dotGrid">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B7D7D4FF-E52B-4582-9BD4-EC9D44C44EEF}"/>
                </a:ext>
              </a:extLst>
            </p:cNvPr>
            <p:cNvSpPr/>
            <p:nvPr/>
          </p:nvSpPr>
          <p:spPr>
            <a:xfrm>
              <a:off x="4063336" y="3792853"/>
              <a:ext cx="2248688" cy="576000"/>
            </a:xfrm>
            <a:prstGeom prst="rect">
              <a:avLst/>
            </a:prstGeom>
            <a:pattFill prst="dotGrid">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42" name="Rectangle 41">
              <a:extLst>
                <a:ext uri="{FF2B5EF4-FFF2-40B4-BE49-F238E27FC236}">
                  <a16:creationId xmlns:a16="http://schemas.microsoft.com/office/drawing/2014/main" id="{4F3C2F26-956C-43DC-A604-9812E4A85849}"/>
                </a:ext>
              </a:extLst>
            </p:cNvPr>
            <p:cNvSpPr/>
            <p:nvPr/>
          </p:nvSpPr>
          <p:spPr>
            <a:xfrm>
              <a:off x="4063336" y="4440925"/>
              <a:ext cx="2248688" cy="576000"/>
            </a:xfrm>
            <a:prstGeom prst="rect">
              <a:avLst/>
            </a:prstGeom>
            <a:pattFill prst="dotGrid">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Cust_Order-3</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186127DC-BD26-46EE-A4D1-A42404CC0ACB}"/>
                </a:ext>
              </a:extLst>
            </p:cNvPr>
            <p:cNvSpPr/>
            <p:nvPr/>
          </p:nvSpPr>
          <p:spPr>
            <a:xfrm>
              <a:off x="292512" y="4642139"/>
              <a:ext cx="1987063" cy="576000"/>
            </a:xfrm>
            <a:prstGeom prst="rect">
              <a:avLst/>
            </a:prstGeom>
            <a:pattFill prst="diagBrick">
              <a:fgClr>
                <a:srgbClr val="3B1383"/>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249FCAD7-1554-4BF6-B769-3B96F36FE447}"/>
                </a:ext>
              </a:extLst>
            </p:cNvPr>
            <p:cNvSpPr/>
            <p:nvPr/>
          </p:nvSpPr>
          <p:spPr>
            <a:xfrm>
              <a:off x="7421304" y="1848637"/>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47" name="Rectangle 46">
              <a:extLst>
                <a:ext uri="{FF2B5EF4-FFF2-40B4-BE49-F238E27FC236}">
                  <a16:creationId xmlns:a16="http://schemas.microsoft.com/office/drawing/2014/main" id="{DDC7FB54-CFE4-4478-87D3-644C0AC0CC45}"/>
                </a:ext>
              </a:extLst>
            </p:cNvPr>
            <p:cNvSpPr/>
            <p:nvPr/>
          </p:nvSpPr>
          <p:spPr>
            <a:xfrm>
              <a:off x="9391928" y="1848637"/>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48" name="Rectangle 47">
              <a:extLst>
                <a:ext uri="{FF2B5EF4-FFF2-40B4-BE49-F238E27FC236}">
                  <a16:creationId xmlns:a16="http://schemas.microsoft.com/office/drawing/2014/main" id="{D2894FF4-B137-41ED-B82E-9BF363FE7537}"/>
                </a:ext>
              </a:extLst>
            </p:cNvPr>
            <p:cNvSpPr/>
            <p:nvPr/>
          </p:nvSpPr>
          <p:spPr>
            <a:xfrm>
              <a:off x="7421304" y="2496709"/>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73366E2-9B6F-4456-B821-C19CA09240A9}"/>
                </a:ext>
              </a:extLst>
            </p:cNvPr>
            <p:cNvSpPr/>
            <p:nvPr/>
          </p:nvSpPr>
          <p:spPr>
            <a:xfrm>
              <a:off x="9391928" y="2496709"/>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82E1C92A-7D5E-4CD7-A108-0FED0290FB81}"/>
                </a:ext>
              </a:extLst>
            </p:cNvPr>
            <p:cNvSpPr/>
            <p:nvPr/>
          </p:nvSpPr>
          <p:spPr>
            <a:xfrm>
              <a:off x="7421304" y="3144781"/>
              <a:ext cx="1987063" cy="576000"/>
            </a:xfrm>
            <a:prstGeom prst="rect">
              <a:avLst/>
            </a:prstGeom>
            <a:pattFill prst="dotGrid">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00972D6D-D8EA-42E3-B9D9-94938DC3AF86}"/>
                </a:ext>
              </a:extLst>
            </p:cNvPr>
            <p:cNvSpPr/>
            <p:nvPr/>
          </p:nvSpPr>
          <p:spPr>
            <a:xfrm>
              <a:off x="9391928" y="3144781"/>
              <a:ext cx="2248688" cy="576000"/>
            </a:xfrm>
            <a:prstGeom prst="rect">
              <a:avLst/>
            </a:prstGeom>
            <a:pattFill prst="dotGrid">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52" name="Rectangle 51">
              <a:extLst>
                <a:ext uri="{FF2B5EF4-FFF2-40B4-BE49-F238E27FC236}">
                  <a16:creationId xmlns:a16="http://schemas.microsoft.com/office/drawing/2014/main" id="{F0DEE607-38C6-4617-88DF-CB2FDF1D8959}"/>
                </a:ext>
              </a:extLst>
            </p:cNvPr>
            <p:cNvSpPr/>
            <p:nvPr/>
          </p:nvSpPr>
          <p:spPr>
            <a:xfrm>
              <a:off x="7421304" y="3792853"/>
              <a:ext cx="1987063" cy="576000"/>
            </a:xfrm>
            <a:prstGeom prst="rect">
              <a:avLst/>
            </a:prstGeom>
            <a:pattFill prst="dotGrid">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D0ACCF9E-40D3-485D-AC00-FE1D0D22EE99}"/>
                </a:ext>
              </a:extLst>
            </p:cNvPr>
            <p:cNvSpPr/>
            <p:nvPr/>
          </p:nvSpPr>
          <p:spPr>
            <a:xfrm>
              <a:off x="9391928" y="3792853"/>
              <a:ext cx="2248688" cy="576000"/>
            </a:xfrm>
            <a:prstGeom prst="rect">
              <a:avLst/>
            </a:prstGeom>
            <a:pattFill prst="dotGrid">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A0687830-2145-4811-A288-42AA45C9624B}"/>
                </a:ext>
              </a:extLst>
            </p:cNvPr>
            <p:cNvSpPr/>
            <p:nvPr/>
          </p:nvSpPr>
          <p:spPr>
            <a:xfrm>
              <a:off x="7421304" y="4440925"/>
              <a:ext cx="1987063" cy="576000"/>
            </a:xfrm>
            <a:prstGeom prst="rect">
              <a:avLst/>
            </a:prstGeom>
            <a:pattFill prst="dotGrid">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0FF0A21E-5D3E-4629-BEC1-10FFF25F5B11}"/>
                </a:ext>
              </a:extLst>
            </p:cNvPr>
            <p:cNvSpPr/>
            <p:nvPr/>
          </p:nvSpPr>
          <p:spPr>
            <a:xfrm>
              <a:off x="9391928" y="4440925"/>
              <a:ext cx="2248688" cy="576000"/>
            </a:xfrm>
            <a:prstGeom prst="rect">
              <a:avLst/>
            </a:prstGeom>
            <a:pattFill prst="dotGrid">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Cust_Order-3</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D41BBB2B-6C25-4ACC-8F94-2B2AA32FE66E}"/>
                </a:ext>
              </a:extLst>
            </p:cNvPr>
            <p:cNvSpPr/>
            <p:nvPr/>
          </p:nvSpPr>
          <p:spPr>
            <a:xfrm>
              <a:off x="4063336" y="5104751"/>
              <a:ext cx="2248688" cy="564650"/>
            </a:xfrm>
            <a:prstGeom prst="rect">
              <a:avLst/>
            </a:prstGeom>
            <a:pattFill prst="diagBrick">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59" name="Rectangle 58">
              <a:extLst>
                <a:ext uri="{FF2B5EF4-FFF2-40B4-BE49-F238E27FC236}">
                  <a16:creationId xmlns:a16="http://schemas.microsoft.com/office/drawing/2014/main" id="{A85857F4-4704-47B2-94ED-4E346459B993}"/>
                </a:ext>
              </a:extLst>
            </p:cNvPr>
            <p:cNvSpPr/>
            <p:nvPr/>
          </p:nvSpPr>
          <p:spPr>
            <a:xfrm>
              <a:off x="7421304" y="5084570"/>
              <a:ext cx="1987063" cy="576000"/>
            </a:xfrm>
            <a:prstGeom prst="rect">
              <a:avLst/>
            </a:prstGeom>
            <a:pattFill prst="diagBrick">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60" name="Rectangle 59">
              <a:extLst>
                <a:ext uri="{FF2B5EF4-FFF2-40B4-BE49-F238E27FC236}">
                  <a16:creationId xmlns:a16="http://schemas.microsoft.com/office/drawing/2014/main" id="{012D878F-AB8C-4D08-9589-8A50F86C7FD8}"/>
                </a:ext>
              </a:extLst>
            </p:cNvPr>
            <p:cNvSpPr/>
            <p:nvPr/>
          </p:nvSpPr>
          <p:spPr>
            <a:xfrm>
              <a:off x="9391928" y="5084570"/>
              <a:ext cx="2248688" cy="576000"/>
            </a:xfrm>
            <a:prstGeom prst="rect">
              <a:avLst/>
            </a:prstGeom>
            <a:pattFill prst="diagBrick">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a:solidFill>
                    <a:schemeClr val="tx1"/>
                  </a:solidFill>
                  <a:latin typeface="Vrinda" panose="020B0502040204020203" pitchFamily="34" charset="0"/>
                  <a:cs typeface="Vrinda" panose="020B0502040204020203" pitchFamily="34" charset="0"/>
                </a:rPr>
                <a:t>Cust_</a:t>
              </a: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
        <p:nvSpPr>
          <p:cNvPr id="43" name="Rectangle 42">
            <a:extLst>
              <a:ext uri="{FF2B5EF4-FFF2-40B4-BE49-F238E27FC236}">
                <a16:creationId xmlns:a16="http://schemas.microsoft.com/office/drawing/2014/main" id="{912D0438-2F90-4D81-9372-02D7FD287B37}"/>
              </a:ext>
            </a:extLst>
          </p:cNvPr>
          <p:cNvSpPr/>
          <p:nvPr/>
        </p:nvSpPr>
        <p:spPr>
          <a:xfrm>
            <a:off x="380960" y="766703"/>
            <a:ext cx="11089232" cy="923330"/>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(C-1, C-2, C-3, C-4)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(CO-1, CO-2, CO-1, CO-2, CO-3, CO-1). The result includes rows: (C-1, CO-1), (C-1, CO-2), (C-2, CO-1), (C-2, CO-2) , (C-2, CO-3) and (C-3, CO-1) as they have the same patterns.</a:t>
            </a:r>
          </a:p>
        </p:txBody>
      </p:sp>
      <p:sp>
        <p:nvSpPr>
          <p:cNvPr id="44" name="Rectangle 43">
            <a:extLst>
              <a:ext uri="{FF2B5EF4-FFF2-40B4-BE49-F238E27FC236}">
                <a16:creationId xmlns:a16="http://schemas.microsoft.com/office/drawing/2014/main" id="{ABDA066D-1CBF-486C-98C6-CB82D3A3095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909942584"/>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722855"/>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Tree>
    <p:extLst>
      <p:ext uri="{BB962C8B-B14F-4D97-AF65-F5344CB8AC3E}">
        <p14:creationId xmlns:p14="http://schemas.microsoft.com/office/powerpoint/2010/main" val="1669231532"/>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556792"/>
            <a:ext cx="11637996" cy="4032448"/>
          </a:xfrm>
          <a:prstGeom prst="rect">
            <a:avLst/>
          </a:prstGeom>
        </p:spPr>
      </p:pic>
    </p:spTree>
    <p:extLst>
      <p:ext uri="{BB962C8B-B14F-4D97-AF65-F5344CB8AC3E}">
        <p14:creationId xmlns:p14="http://schemas.microsoft.com/office/powerpoint/2010/main" val="2999391625"/>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85000" lnSpcReduction="100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e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q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e.id = q.employeeid;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 name="Picture 1"/>
          <p:cNvPicPr>
            <a:picLocks noChangeAspect="1"/>
          </p:cNvPicPr>
          <p:nvPr/>
        </p:nvPicPr>
        <p:blipFill>
          <a:blip r:embed="rId3" cstate="print"/>
          <a:stretch>
            <a:fillRect/>
          </a:stretch>
        </p:blipFill>
        <p:spPr>
          <a:xfrm>
            <a:off x="394814" y="2645142"/>
            <a:ext cx="11317810" cy="3022795"/>
          </a:xfrm>
          <a:prstGeom prst="rect">
            <a:avLst/>
          </a:prstGeom>
        </p:spPr>
      </p:pic>
      <p:pic>
        <p:nvPicPr>
          <p:cNvPr id="28" name="Picture 27"/>
          <p:cNvPicPr>
            <a:picLocks noChangeAspect="1"/>
          </p:cNvPicPr>
          <p:nvPr/>
        </p:nvPicPr>
        <p:blipFill>
          <a:blip r:embed="rId4"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a:extLst>
              <a:ext uri="{FF2B5EF4-FFF2-40B4-BE49-F238E27FC236}">
                <a16:creationId xmlns:a16="http://schemas.microsoft.com/office/drawing/2014/main" id="{9277C5D9-53FB-44B9-87F8-61CFE4543524}"/>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11" name="Rectangle 10">
            <a:extLst>
              <a:ext uri="{FF2B5EF4-FFF2-40B4-BE49-F238E27FC236}">
                <a16:creationId xmlns:a16="http://schemas.microsoft.com/office/drawing/2014/main" id="{D3257131-02A3-413E-9CA1-AAAD7F51026E}"/>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and domain.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Tree>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47732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87535" y="5612670"/>
            <a:ext cx="6480720"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499828"/>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join,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 </a:t>
            </a:r>
            <a:r>
              <a:rPr lang="en-US" b="1" dirty="0">
                <a:solidFill>
                  <a:srgbClr val="C74C49"/>
                </a:solidFill>
                <a:latin typeface="Arial" pitchFamily="34" charset="0"/>
                <a:cs typeface="Arial" pitchFamily="34" charset="0"/>
              </a:rPr>
              <a:t>RIGHT OUTER </a:t>
            </a:r>
            <a:r>
              <a:rPr lang="en-US" b="1" dirty="0">
                <a:solidFill>
                  <a:srgbClr val="006C86"/>
                </a:solidFill>
                <a:latin typeface="Arial" pitchFamily="34" charset="0"/>
                <a:cs typeface="Arial" pitchFamily="34" charset="0"/>
              </a:rPr>
              <a:t>join</a:t>
            </a:r>
            <a:r>
              <a:rPr lang="en-US" dirty="0">
                <a:solidFill>
                  <a:srgbClr val="006C86"/>
                </a:solidFill>
                <a:latin typeface="Arial" pitchFamily="34" charset="0"/>
                <a:cs typeface="Arial" pitchFamily="34" charset="0"/>
              </a:rPr>
              <a:t>.</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775054680"/>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 . .)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Entity type</a:t>
            </a:r>
            <a:endParaRPr lang="en-US" sz="3200" i="1" dirty="0">
              <a:solidFill>
                <a:srgbClr val="FF9900"/>
              </a:solidFill>
              <a:latin typeface="Arial" pitchFamily="34" charset="0"/>
              <a:cs typeface="Arial" pitchFamily="34" charset="0"/>
            </a:endParaRPr>
          </a:p>
        </p:txBody>
      </p:sp>
    </p:spTree>
  </p:cSld>
  <p:clrMapOvr>
    <a:masterClrMapping/>
  </p:clrMapOvr>
  <p:transition/>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4,</a:t>
            </a:r>
            <a:r>
              <a:rPr lang="en-IN" dirty="0">
                <a:solidFill>
                  <a:srgbClr val="669900"/>
                </a:solidFill>
                <a:latin typeface="Liberation Mono"/>
              </a:rPr>
              <a:t>'AC-1'</a:t>
            </a:r>
            <a:r>
              <a:rPr lang="en-IN" dirty="0">
                <a:solidFill>
                  <a:schemeClr val="bg1">
                    <a:lumMod val="65000"/>
                  </a:schemeClr>
                </a:solidFill>
                <a:latin typeface="Liberation Mono"/>
              </a:rPr>
              <a:t>)</a:t>
            </a:r>
            <a:r>
              <a:rPr lang="en-IN" dirty="0">
                <a:latin typeface="Liberation Mono"/>
              </a:rPr>
              <a:t>, (1,</a:t>
            </a:r>
            <a:r>
              <a:rPr lang="en-IN" dirty="0">
                <a:solidFill>
                  <a:srgbClr val="669900"/>
                </a:solidFill>
                <a:latin typeface="Liberation Mono"/>
              </a:rPr>
              <a:t>'AC-2'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2,</a:t>
            </a:r>
            <a:r>
              <a:rPr lang="en-IN" dirty="0">
                <a:solidFill>
                  <a:srgbClr val="669900"/>
                </a:solidFill>
                <a:latin typeface="Liberation Mono"/>
              </a:rPr>
              <a:t>'AC-3'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a:t>
            </a:r>
            <a:r>
              <a:rPr lang="en-IN" dirty="0">
                <a:solidFill>
                  <a:srgbClr val="669900"/>
                </a:solidFill>
                <a:latin typeface="Liberation Mono"/>
              </a:rPr>
              <a:t>'AC-4'</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5,</a:t>
            </a:r>
            <a:r>
              <a:rPr lang="en-IN" dirty="0">
                <a:solidFill>
                  <a:srgbClr val="669900"/>
                </a:solidFill>
                <a:latin typeface="Liberation Mono"/>
              </a:rPr>
              <a:t>'AC-5'</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1,</a:t>
            </a:r>
            <a:r>
              <a:rPr lang="en-IN" dirty="0">
                <a:solidFill>
                  <a:srgbClr val="669900"/>
                </a:solidFill>
                <a:latin typeface="Liberation Mono"/>
              </a:rPr>
              <a:t>'C-1'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latin typeface="Liberation Mono"/>
              </a:rPr>
              <a:t>2,</a:t>
            </a:r>
            <a:r>
              <a:rPr lang="en-IN" dirty="0">
                <a:solidFill>
                  <a:srgbClr val="669900"/>
                </a:solidFill>
                <a:latin typeface="Liberation Mono"/>
              </a:rPr>
              <a:t>'C-2'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a:t>
            </a:r>
            <a:r>
              <a:rPr lang="en-IN" dirty="0">
                <a:solidFill>
                  <a:srgbClr val="669900"/>
                </a:solidFill>
                <a:latin typeface="Liberation Mono"/>
              </a:rPr>
              <a:t>'C-3'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7,</a:t>
            </a:r>
            <a:r>
              <a:rPr lang="en-IN" dirty="0">
                <a:solidFill>
                  <a:srgbClr val="669900"/>
                </a:solidFill>
                <a:latin typeface="Liberation Mono"/>
              </a:rPr>
              <a:t>'C-4'</a:t>
            </a:r>
            <a:r>
              <a:rPr lang="en-IN" dirty="0">
                <a:solidFill>
                  <a:schemeClr val="bg1">
                    <a:lumMod val="65000"/>
                  </a:schemeClr>
                </a:solidFill>
                <a:latin typeface="Liberation Mono"/>
              </a:rPr>
              <a:t>)</a:t>
            </a:r>
            <a:r>
              <a:rPr lang="en-IN" dirty="0">
                <a:latin typeface="Liberation Mono"/>
              </a:rPr>
              <a:t>;</a:t>
            </a:r>
          </a:p>
        </p:txBody>
      </p:sp>
    </p:spTree>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141619635"/>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41368" y="660502"/>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SQL left outer join returns all rows in the left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all the matching rows found in the right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means the result of the SQL left join always contains the rows in the left table. . </a:t>
            </a:r>
            <a:r>
              <a:rPr lang="en-US" b="1" dirty="0">
                <a:latin typeface="Palatino Linotype" panose="02040502050505030304" pitchFamily="18" charset="0"/>
              </a:rPr>
              <a:t>If no matching rows found in the right table, NULL are displayed.</a:t>
            </a:r>
          </a:p>
        </p:txBody>
      </p:sp>
      <p:sp>
        <p:nvSpPr>
          <p:cNvPr id="36" name="Rectangle 35"/>
          <p:cNvSpPr/>
          <p:nvPr/>
        </p:nvSpPr>
        <p:spPr>
          <a:xfrm>
            <a:off x="309522" y="1628800"/>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250285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o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e </a:t>
            </a:r>
            <a:r>
              <a:rPr lang="en-IN" dirty="0">
                <a:solidFill>
                  <a:srgbClr val="DD4A68"/>
                </a:solidFill>
                <a:latin typeface="Liberation Mono"/>
              </a:rPr>
              <a:t>ON</a:t>
            </a:r>
            <a:r>
              <a:rPr lang="en-IN" dirty="0">
                <a:latin typeface="Liberation Mono"/>
                <a:cs typeface="Arial" panose="020B0604020202020204" pitchFamily="34" charset="0"/>
              </a:rPr>
              <a:t> e.id = o.employeeid;</a:t>
            </a:r>
          </a:p>
        </p:txBody>
      </p:sp>
    </p:spTree>
    <p:extLst>
      <p:ext uri="{BB962C8B-B14F-4D97-AF65-F5344CB8AC3E}">
        <p14:creationId xmlns:p14="http://schemas.microsoft.com/office/powerpoint/2010/main" val="1387879498"/>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o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e </a:t>
            </a:r>
            <a:r>
              <a:rPr lang="en-IN" dirty="0">
                <a:solidFill>
                  <a:srgbClr val="DD4A68"/>
                </a:solidFill>
                <a:latin typeface="Liberation Mono"/>
              </a:rPr>
              <a:t>ON</a:t>
            </a:r>
            <a:r>
              <a:rPr lang="en-IN" dirty="0">
                <a:latin typeface="Liberation Mono"/>
                <a:cs typeface="Arial" panose="020B0604020202020204" pitchFamily="34" charset="0"/>
              </a:rPr>
              <a:t> e.id = o.employeeid  </a:t>
            </a:r>
            <a:r>
              <a:rPr lang="en-IN" dirty="0">
                <a:solidFill>
                  <a:srgbClr val="DD4A68"/>
                </a:solidFill>
                <a:latin typeface="Liberation Mono"/>
              </a:rPr>
              <a:t>WHERE</a:t>
            </a:r>
            <a:r>
              <a:rPr lang="en-IN" dirty="0">
                <a:latin typeface="Liberation Mono"/>
                <a:cs typeface="Arial" panose="020B0604020202020204" pitchFamily="34" charset="0"/>
              </a:rPr>
              <a:t> e.id IS NULL;</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Tree>
    <p:extLst>
      <p:ext uri="{BB962C8B-B14F-4D97-AF65-F5344CB8AC3E}">
        <p14:creationId xmlns:p14="http://schemas.microsoft.com/office/powerpoint/2010/main" val="1533210040"/>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IS 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44760" y="838200"/>
            <a:ext cx="115118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r>
              <a:rPr lang="en-IN" dirty="0">
                <a:latin typeface="Arial" panose="020B0604020202020204" pitchFamily="34" charset="0"/>
                <a:cs typeface="Arial" panose="020B0604020202020204" pitchFamily="34" charset="0"/>
              </a:rPr>
              <a:t>.</a:t>
            </a: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Tree>
    <p:extLst>
      <p:ext uri="{BB962C8B-B14F-4D97-AF65-F5344CB8AC3E}">
        <p14:creationId xmlns:p14="http://schemas.microsoft.com/office/powerpoint/2010/main" val="3416029874"/>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484784"/>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648306333"/>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09522" y="664230"/>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Right outer join returns all rows in the right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all the matching rows found in the left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It means the result of the SQL right join always contains the rows in the right table. . </a:t>
            </a:r>
            <a:r>
              <a:rPr lang="en-US" b="1" dirty="0">
                <a:latin typeface="Palatino Linotype" panose="02040502050505030304" pitchFamily="18" charset="0"/>
              </a:rPr>
              <a:t>If no matching rows found in the left table, NULL are displayed.</a:t>
            </a:r>
          </a:p>
        </p:txBody>
      </p:sp>
      <p:sp>
        <p:nvSpPr>
          <p:cNvPr id="36" name="Rectangle 35"/>
          <p:cNvSpPr/>
          <p:nvPr/>
        </p:nvSpPr>
        <p:spPr>
          <a:xfrm>
            <a:off x="317704" y="1636115"/>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551384" y="229696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9" name="Group 18"/>
          <p:cNvGrpSpPr/>
          <p:nvPr/>
        </p:nvGrpSpPr>
        <p:grpSpPr>
          <a:xfrm>
            <a:off x="8472264" y="3095197"/>
            <a:ext cx="3534998" cy="3534202"/>
            <a:chOff x="5564023" y="2715357"/>
            <a:chExt cx="3769267"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2179"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71018"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323439"/>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8749896" cy="1323439"/>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93246"/>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2234012022"/>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o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e </a:t>
            </a:r>
            <a:r>
              <a:rPr lang="en-IN" dirty="0">
                <a:solidFill>
                  <a:srgbClr val="DD4A68"/>
                </a:solidFill>
                <a:latin typeface="Liberation Mono"/>
              </a:rPr>
              <a:t>ON</a:t>
            </a:r>
            <a:r>
              <a:rPr lang="en-IN" dirty="0">
                <a:latin typeface="Liberation Mono"/>
                <a:cs typeface="Arial" panose="020B0604020202020204" pitchFamily="34" charset="0"/>
              </a:rPr>
              <a:t> e.id = o.employeeid;</a:t>
            </a:r>
          </a:p>
        </p:txBody>
      </p:sp>
    </p:spTree>
    <p:extLst>
      <p:ext uri="{BB962C8B-B14F-4D97-AF65-F5344CB8AC3E}">
        <p14:creationId xmlns:p14="http://schemas.microsoft.com/office/powerpoint/2010/main" val="978147692"/>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8" name="Rectangle 7">
            <a:extLst>
              <a:ext uri="{FF2B5EF4-FFF2-40B4-BE49-F238E27FC236}">
                <a16:creationId xmlns:a16="http://schemas.microsoft.com/office/drawing/2014/main" id="{8D4A4857-B7F6-4587-A073-FD8ACA761BC8}"/>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 </a:t>
            </a:r>
            <a:r>
              <a:rPr lang="en-IN" dirty="0">
                <a:solidFill>
                  <a:srgbClr val="0077AA"/>
                </a:solidFill>
                <a:latin typeface="Liberation Mono"/>
              </a:rPr>
              <a:t>FROM</a:t>
            </a:r>
            <a:r>
              <a:rPr lang="en-IN" sz="1800" dirty="0">
                <a:latin typeface="Liberation Mono"/>
                <a:cs typeface="Arial" panose="020B0604020202020204" pitchFamily="34" charset="0"/>
              </a:rPr>
              <a:t> orders o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E </a:t>
            </a:r>
            <a:r>
              <a:rPr lang="en-IN" dirty="0">
                <a:solidFill>
                  <a:srgbClr val="DD4A68"/>
                </a:solidFill>
                <a:latin typeface="Liberation Mono"/>
              </a:rPr>
              <a:t>ON</a:t>
            </a:r>
            <a:r>
              <a:rPr lang="en-IN" sz="1800" dirty="0">
                <a:latin typeface="Liberation Mono"/>
                <a:cs typeface="Arial" panose="020B0604020202020204" pitchFamily="34" charset="0"/>
              </a:rPr>
              <a:t> e.id = o.employeeid  </a:t>
            </a:r>
            <a:r>
              <a:rPr lang="en-IN" dirty="0">
                <a:solidFill>
                  <a:srgbClr val="DD4A68"/>
                </a:solidFill>
                <a:latin typeface="Liberation Mono"/>
              </a:rPr>
              <a:t>WHERE</a:t>
            </a:r>
            <a:r>
              <a:rPr lang="en-IN" sz="1800" dirty="0">
                <a:latin typeface="Liberation Mono"/>
                <a:cs typeface="Arial" panose="020B0604020202020204" pitchFamily="34" charset="0"/>
              </a:rPr>
              <a:t> o.employeeid IS NULL;</a:t>
            </a:r>
          </a:p>
        </p:txBody>
      </p:sp>
    </p:spTree>
    <p:extLst>
      <p:ext uri="{BB962C8B-B14F-4D97-AF65-F5344CB8AC3E}">
        <p14:creationId xmlns:p14="http://schemas.microsoft.com/office/powerpoint/2010/main" val="2690088721"/>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IS 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13" name="Rectangle 12">
            <a:extLst>
              <a:ext uri="{FF2B5EF4-FFF2-40B4-BE49-F238E27FC236}">
                <a16:creationId xmlns:a16="http://schemas.microsoft.com/office/drawing/2014/main" id="{A5B372DA-FF5D-4B15-A93B-04022E0B405A}"/>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986535929"/>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latin typeface="Liberation Mono"/>
              </a:rPr>
              <a:t>,</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413848831"/>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1559497" y="3212976"/>
            <a:ext cx="9217024" cy="40011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3969638"/>
            <a:ext cx="11305256" cy="212365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p>
        </p:txBody>
      </p:sp>
    </p:spTree>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407368"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3863752"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6" name="TextBox 5">
            <a:extLst>
              <a:ext uri="{FF2B5EF4-FFF2-40B4-BE49-F238E27FC236}">
                <a16:creationId xmlns:a16="http://schemas.microsoft.com/office/drawing/2014/main" id="{19715690-C838-40FB-9DB7-5A8D56AB9BA3}"/>
              </a:ext>
            </a:extLst>
          </p:cNvPr>
          <p:cNvSpPr txBox="1"/>
          <p:nvPr/>
        </p:nvSpPr>
        <p:spPr>
          <a:xfrm>
            <a:off x="407368" y="2276872"/>
            <a:ext cx="11521280"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MINUS</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Tree>
    <p:extLst>
      <p:ext uri="{BB962C8B-B14F-4D97-AF65-F5344CB8AC3E}">
        <p14:creationId xmlns:p14="http://schemas.microsoft.com/office/powerpoint/2010/main" val="32657688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328368" y="5066020"/>
            <a:ext cx="9728072" cy="1046440"/>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dirty="0">
                <a:solidFill>
                  <a:srgbClr val="669900"/>
                </a:solidFill>
                <a:latin typeface="Liberation Mono"/>
              </a:rPr>
              <a:t>'Table Name'</a:t>
            </a:r>
            <a:r>
              <a:rPr lang="en-IN" dirty="0">
                <a:latin typeface="Liberation Mono"/>
                <a:cs typeface="Arial" panose="020B0604020202020204" pitchFamily="34" charset="0"/>
              </a:rPr>
              <a:t>, count(*)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'DEPT'</a:t>
            </a:r>
            <a:r>
              <a:rPr lang="en-IN" dirty="0">
                <a:latin typeface="Liberation Mono"/>
                <a:cs typeface="Arial" panose="020B0604020202020204" pitchFamily="34" charset="0"/>
              </a:rPr>
              <a:t>, count(*)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count(*)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p:txBody>
      </p:sp>
      <p:sp>
        <p:nvSpPr>
          <p:cNvPr id="8" name="Rectangle 7">
            <a:extLst>
              <a:ext uri="{FF2B5EF4-FFF2-40B4-BE49-F238E27FC236}">
                <a16:creationId xmlns:a16="http://schemas.microsoft.com/office/drawing/2014/main" id="{D40451BB-205D-44F8-AF81-31A7ACDF308C}"/>
              </a:ext>
            </a:extLst>
          </p:cNvPr>
          <p:cNvSpPr/>
          <p:nvPr/>
        </p:nvSpPr>
        <p:spPr>
          <a:xfrm>
            <a:off x="334566" y="2744341"/>
            <a:ext cx="11377264"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409581"/>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999999"/>
                </a:solidFill>
                <a:latin typeface="Liberation Mono"/>
                <a:cs typeface="Arial" panose="020B0604020202020204" pitchFamily="34" charset="0"/>
              </a:rPr>
              <a:t>]</a:t>
            </a:r>
            <a:endParaRPr lang="en-IN" sz="2000" dirty="0">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4034568701"/>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2" name="Rectangle 1"/>
          <p:cNvSpPr/>
          <p:nvPr/>
        </p:nvSpPr>
        <p:spPr>
          <a:xfrm>
            <a:off x="58010" y="4313798"/>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newbooks;</a:t>
            </a:r>
            <a:endParaRPr lang="en-US" dirty="0">
              <a:latin typeface="Liberation Mono"/>
              <a:cs typeface="Arial" panose="020B0604020202020204"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pic>
        <p:nvPicPr>
          <p:cNvPr id="6" name="Picture 5">
            <a:extLst>
              <a:ext uri="{FF2B5EF4-FFF2-40B4-BE49-F238E27FC236}">
                <a16:creationId xmlns:a16="http://schemas.microsoft.com/office/drawing/2014/main" id="{FB1C9E7E-FD79-492D-B708-5B61D26163B7}"/>
              </a:ext>
            </a:extLst>
          </p:cNvPr>
          <p:cNvPicPr>
            <a:picLocks noChangeAspect="1"/>
          </p:cNvPicPr>
          <p:nvPr/>
        </p:nvPicPr>
        <p:blipFill>
          <a:blip r:embed="rId3"/>
          <a:stretch>
            <a:fillRect/>
          </a:stretch>
        </p:blipFill>
        <p:spPr>
          <a:xfrm>
            <a:off x="8760295" y="843282"/>
            <a:ext cx="3113185" cy="5856103"/>
          </a:xfrm>
          <a:prstGeom prst="rect">
            <a:avLst/>
          </a:prstGeom>
        </p:spPr>
      </p:pic>
      <p:grpSp>
        <p:nvGrpSpPr>
          <p:cNvPr id="24" name="Group 23">
            <a:extLst>
              <a:ext uri="{FF2B5EF4-FFF2-40B4-BE49-F238E27FC236}">
                <a16:creationId xmlns:a16="http://schemas.microsoft.com/office/drawing/2014/main" id="{AD4E163E-4146-4711-9707-AE6B83E0753A}"/>
              </a:ext>
            </a:extLst>
          </p:cNvPr>
          <p:cNvGrpSpPr/>
          <p:nvPr/>
        </p:nvGrpSpPr>
        <p:grpSpPr>
          <a:xfrm>
            <a:off x="191344" y="495504"/>
            <a:ext cx="8371935" cy="3653576"/>
            <a:chOff x="191344" y="495504"/>
            <a:chExt cx="7940625" cy="3437553"/>
          </a:xfrm>
        </p:grpSpPr>
        <p:sp>
          <p:nvSpPr>
            <p:cNvPr id="25" name="Rectangle 24">
              <a:extLst>
                <a:ext uri="{FF2B5EF4-FFF2-40B4-BE49-F238E27FC236}">
                  <a16:creationId xmlns:a16="http://schemas.microsoft.com/office/drawing/2014/main" id="{3503CE00-4AED-4386-8B1F-1FD676E6251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49EFBB9B-CDFF-490A-9154-7465D5C070D8}"/>
                </a:ext>
              </a:extLst>
            </p:cNvPr>
            <p:cNvPicPr>
              <a:picLocks noChangeAspect="1"/>
            </p:cNvPicPr>
            <p:nvPr/>
          </p:nvPicPr>
          <p:blipFill>
            <a:blip r:embed="rId4"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AA47F647-76FD-4C41-AC96-61DD26F17F34}"/>
                </a:ext>
              </a:extLst>
            </p:cNvPr>
            <p:cNvPicPr>
              <a:picLocks noChangeAspect="1"/>
            </p:cNvPicPr>
            <p:nvPr/>
          </p:nvPicPr>
          <p:blipFill>
            <a:blip r:embed="rId5"/>
            <a:stretch>
              <a:fillRect/>
            </a:stretch>
          </p:blipFill>
          <p:spPr>
            <a:xfrm>
              <a:off x="4323836" y="844682"/>
              <a:ext cx="3808133" cy="2988000"/>
            </a:xfrm>
            <a:prstGeom prst="rect">
              <a:avLst/>
            </a:prstGeom>
          </p:spPr>
        </p:pic>
      </p:grpSp>
      <p:sp>
        <p:nvSpPr>
          <p:cNvPr id="31" name="Rectangle 30">
            <a:extLst>
              <a:ext uri="{FF2B5EF4-FFF2-40B4-BE49-F238E27FC236}">
                <a16:creationId xmlns:a16="http://schemas.microsoft.com/office/drawing/2014/main" id="{B3B33C9F-E072-4204-BB99-E400222837A5}"/>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6"/>
          <a:stretch>
            <a:fillRect/>
          </a:stretch>
        </p:blipFill>
        <p:spPr>
          <a:xfrm>
            <a:off x="6269514" y="5157192"/>
            <a:ext cx="2392274" cy="1316915"/>
          </a:xfrm>
          <a:prstGeom prst="rect">
            <a:avLst/>
          </a:prstGeom>
        </p:spPr>
      </p:pic>
    </p:spTree>
    <p:extLst>
      <p:ext uri="{BB962C8B-B14F-4D97-AF65-F5344CB8AC3E}">
        <p14:creationId xmlns:p14="http://schemas.microsoft.com/office/powerpoint/2010/main" val="3399317966"/>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21" name="Rectangle 20">
            <a:extLst>
              <a:ext uri="{FF2B5EF4-FFF2-40B4-BE49-F238E27FC236}">
                <a16:creationId xmlns:a16="http://schemas.microsoft.com/office/drawing/2014/main" id="{ADCE4F3E-6B42-47A8-BCF6-BB99F0D92E37}"/>
              </a:ext>
            </a:extLst>
          </p:cNvPr>
          <p:cNvSpPr/>
          <p:nvPr/>
        </p:nvSpPr>
        <p:spPr>
          <a:xfrm>
            <a:off x="191345" y="4222830"/>
            <a:ext cx="8821701"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9" name="Group 8">
            <a:extLst>
              <a:ext uri="{FF2B5EF4-FFF2-40B4-BE49-F238E27FC236}">
                <a16:creationId xmlns:a16="http://schemas.microsoft.com/office/drawing/2014/main" id="{EFAA22AC-C71C-43C7-A786-370598B2F456}"/>
              </a:ext>
            </a:extLst>
          </p:cNvPr>
          <p:cNvGrpSpPr/>
          <p:nvPr/>
        </p:nvGrpSpPr>
        <p:grpSpPr>
          <a:xfrm>
            <a:off x="191344" y="495504"/>
            <a:ext cx="8371935" cy="3653576"/>
            <a:chOff x="191344" y="495504"/>
            <a:chExt cx="7940625" cy="3437553"/>
          </a:xfrm>
        </p:grpSpPr>
        <p:sp>
          <p:nvSpPr>
            <p:cNvPr id="5" name="Rectangle 4">
              <a:extLst>
                <a:ext uri="{FF2B5EF4-FFF2-40B4-BE49-F238E27FC236}">
                  <a16:creationId xmlns:a16="http://schemas.microsoft.com/office/drawing/2014/main" id="{738E164C-35C2-4E50-AEE3-69A64CAB6FD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1038F296-3ED9-4301-8EEB-4F292BB5DE95}"/>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15" name="Picture 14">
              <a:extLst>
                <a:ext uri="{FF2B5EF4-FFF2-40B4-BE49-F238E27FC236}">
                  <a16:creationId xmlns:a16="http://schemas.microsoft.com/office/drawing/2014/main" id="{17A1FAC2-EF75-47F8-9A4C-B54BF4084E9A}"/>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17" name="Picture 16">
              <a:extLst>
                <a:ext uri="{FF2B5EF4-FFF2-40B4-BE49-F238E27FC236}">
                  <a16:creationId xmlns:a16="http://schemas.microsoft.com/office/drawing/2014/main" id="{66EA8238-F842-46D6-92A9-E7AB3661CF04}"/>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8" name="Picture 7">
            <a:extLst>
              <a:ext uri="{FF2B5EF4-FFF2-40B4-BE49-F238E27FC236}">
                <a16:creationId xmlns:a16="http://schemas.microsoft.com/office/drawing/2014/main" id="{C1F1BB0C-D67E-46BB-88F2-D56EEEEA8AEF}"/>
              </a:ext>
            </a:extLst>
          </p:cNvPr>
          <p:cNvPicPr>
            <a:picLocks noChangeAspect="1"/>
          </p:cNvPicPr>
          <p:nvPr/>
        </p:nvPicPr>
        <p:blipFill>
          <a:blip r:embed="rId4"/>
          <a:stretch>
            <a:fillRect/>
          </a:stretch>
        </p:blipFill>
        <p:spPr>
          <a:xfrm>
            <a:off x="8764800" y="843282"/>
            <a:ext cx="3045353" cy="5886445"/>
          </a:xfrm>
          <a:prstGeom prst="rect">
            <a:avLst/>
          </a:prstGeom>
        </p:spPr>
      </p:pic>
      <p:sp>
        <p:nvSpPr>
          <p:cNvPr id="19" name="Rectangle 18">
            <a:extLst>
              <a:ext uri="{FF2B5EF4-FFF2-40B4-BE49-F238E27FC236}">
                <a16:creationId xmlns:a16="http://schemas.microsoft.com/office/drawing/2014/main" id="{0E305B3C-25C0-4182-B3F9-6034EFE641D6}"/>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5"/>
          <a:stretch>
            <a:fillRect/>
          </a:stretch>
        </p:blipFill>
        <p:spPr>
          <a:xfrm>
            <a:off x="6269514" y="5144486"/>
            <a:ext cx="2394000" cy="1340640"/>
          </a:xfrm>
          <a:prstGeom prst="rect">
            <a:avLst/>
          </a:prstGeom>
        </p:spPr>
      </p:pic>
    </p:spTree>
    <p:extLst>
      <p:ext uri="{BB962C8B-B14F-4D97-AF65-F5344CB8AC3E}">
        <p14:creationId xmlns:p14="http://schemas.microsoft.com/office/powerpoint/2010/main" val="1333351723"/>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04930" y="1037151"/>
            <a:ext cx="109316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187268" y="3156731"/>
            <a:ext cx="1188539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oldbook o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4">
                    <a:lumMod val="50000"/>
                  </a:schemeClr>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newbook n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US" dirty="0">
                <a:latin typeface="Liberation Mono"/>
              </a:rPr>
              <a:t>o.id = n.id and o.name = n.name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p:cNvSpPr/>
          <p:nvPr/>
        </p:nvSpPr>
        <p:spPr>
          <a:xfrm>
            <a:off x="191344" y="1807842"/>
            <a:ext cx="11665296"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2604389177"/>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BFE43AA0-1450-4090-8504-3482DE1F7A94}"/>
              </a:ext>
            </a:extLst>
          </p:cNvPr>
          <p:cNvSpPr/>
          <p:nvPr/>
        </p:nvSpPr>
        <p:spPr>
          <a:xfrm>
            <a:off x="214492" y="4433315"/>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1DAF976E-8C62-464C-9662-FF47B802E011}"/>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24" name="Group 23">
            <a:extLst>
              <a:ext uri="{FF2B5EF4-FFF2-40B4-BE49-F238E27FC236}">
                <a16:creationId xmlns:a16="http://schemas.microsoft.com/office/drawing/2014/main" id="{C1C9ACC2-728C-4047-8F86-32F4920CBAF7}"/>
              </a:ext>
            </a:extLst>
          </p:cNvPr>
          <p:cNvGrpSpPr/>
          <p:nvPr/>
        </p:nvGrpSpPr>
        <p:grpSpPr>
          <a:xfrm>
            <a:off x="191344" y="548680"/>
            <a:ext cx="8371935" cy="3653576"/>
            <a:chOff x="191344" y="495504"/>
            <a:chExt cx="7940625" cy="3437553"/>
          </a:xfrm>
        </p:grpSpPr>
        <p:sp>
          <p:nvSpPr>
            <p:cNvPr id="25" name="Rectangle 24">
              <a:extLst>
                <a:ext uri="{FF2B5EF4-FFF2-40B4-BE49-F238E27FC236}">
                  <a16:creationId xmlns:a16="http://schemas.microsoft.com/office/drawing/2014/main" id="{DA12BA97-45BD-4301-B558-75E0D5CC269D}"/>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AD0A934F-90A2-4C6F-B26F-8CA7535749FC}"/>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27F725E9-D1A2-4177-9736-7C3F03010FE7}"/>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5B82DA9A-7624-4B52-9574-49E245887AE6}"/>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3" name="Picture 2">
            <a:extLst>
              <a:ext uri="{FF2B5EF4-FFF2-40B4-BE49-F238E27FC236}">
                <a16:creationId xmlns:a16="http://schemas.microsoft.com/office/drawing/2014/main" id="{E7D0A30E-852B-4404-8CD2-20CE271BEDAA}"/>
              </a:ext>
            </a:extLst>
          </p:cNvPr>
          <p:cNvPicPr>
            <a:picLocks noChangeAspect="1"/>
          </p:cNvPicPr>
          <p:nvPr/>
        </p:nvPicPr>
        <p:blipFill>
          <a:blip r:embed="rId4"/>
          <a:stretch>
            <a:fillRect/>
          </a:stretch>
        </p:blipFill>
        <p:spPr>
          <a:xfrm>
            <a:off x="8764801" y="855007"/>
            <a:ext cx="2969894" cy="1997929"/>
          </a:xfrm>
          <a:prstGeom prst="rect">
            <a:avLst/>
          </a:prstGeom>
        </p:spPr>
      </p:pic>
    </p:spTree>
    <p:extLst>
      <p:ext uri="{BB962C8B-B14F-4D97-AF65-F5344CB8AC3E}">
        <p14:creationId xmlns:p14="http://schemas.microsoft.com/office/powerpoint/2010/main" val="3391733605"/>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7" name="Rectangle 6"/>
          <p:cNvSpPr/>
          <p:nvPr/>
        </p:nvSpPr>
        <p:spPr>
          <a:xfrm>
            <a:off x="119336"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505E84F7-849C-461F-9AED-8ECCF4F8532A}"/>
              </a:ext>
            </a:extLst>
          </p:cNvPr>
          <p:cNvSpPr/>
          <p:nvPr/>
        </p:nvSpPr>
        <p:spPr>
          <a:xfrm>
            <a:off x="407368" y="1037151"/>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7368" y="1807842"/>
            <a:ext cx="11449272"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444002413"/>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9840"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a:t>
            </a:r>
          </a:p>
        </p:txBody>
      </p:sp>
      <p:sp>
        <p:nvSpPr>
          <p:cNvPr id="5" name="TextBox 4">
            <a:extLst>
              <a:ext uri="{FF2B5EF4-FFF2-40B4-BE49-F238E27FC236}">
                <a16:creationId xmlns:a16="http://schemas.microsoft.com/office/drawing/2014/main" id="{4E395F36-72A8-4C1C-AA61-8A4BAB3DF1C7}"/>
              </a:ext>
            </a:extLst>
          </p:cNvPr>
          <p:cNvSpPr txBox="1"/>
          <p:nvPr/>
        </p:nvSpPr>
        <p:spPr>
          <a:xfrm>
            <a:off x="0"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newbooks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pic>
        <p:nvPicPr>
          <p:cNvPr id="6" name="Picture 5">
            <a:extLst>
              <a:ext uri="{FF2B5EF4-FFF2-40B4-BE49-F238E27FC236}">
                <a16:creationId xmlns:a16="http://schemas.microsoft.com/office/drawing/2014/main" id="{62BD4C1B-C095-470B-AAB2-204A33FE7556}"/>
              </a:ext>
            </a:extLst>
          </p:cNvPr>
          <p:cNvPicPr>
            <a:picLocks noChangeAspect="1"/>
          </p:cNvPicPr>
          <p:nvPr/>
        </p:nvPicPr>
        <p:blipFill>
          <a:blip r:embed="rId2"/>
          <a:stretch>
            <a:fillRect/>
          </a:stretch>
        </p:blipFill>
        <p:spPr>
          <a:xfrm>
            <a:off x="8760296" y="1389284"/>
            <a:ext cx="3302528" cy="2461884"/>
          </a:xfrm>
          <a:prstGeom prst="rect">
            <a:avLst/>
          </a:prstGeom>
        </p:spPr>
      </p:pic>
      <p:pic>
        <p:nvPicPr>
          <p:cNvPr id="7" name="Picture 6">
            <a:extLst>
              <a:ext uri="{FF2B5EF4-FFF2-40B4-BE49-F238E27FC236}">
                <a16:creationId xmlns:a16="http://schemas.microsoft.com/office/drawing/2014/main" id="{BA67D6DF-A896-498A-B676-90FDEE4ED2C7}"/>
              </a:ext>
            </a:extLst>
          </p:cNvPr>
          <p:cNvPicPr>
            <a:picLocks noChangeAspect="1"/>
          </p:cNvPicPr>
          <p:nvPr/>
        </p:nvPicPr>
        <p:blipFill>
          <a:blip r:embed="rId3"/>
          <a:stretch>
            <a:fillRect/>
          </a:stretch>
        </p:blipFill>
        <p:spPr>
          <a:xfrm>
            <a:off x="8760296" y="4197595"/>
            <a:ext cx="3204358" cy="2461885"/>
          </a:xfrm>
          <a:prstGeom prst="rect">
            <a:avLst/>
          </a:prstGeom>
        </p:spPr>
      </p:pic>
      <p:sp>
        <p:nvSpPr>
          <p:cNvPr id="8" name="Rectangle 7">
            <a:extLst>
              <a:ext uri="{FF2B5EF4-FFF2-40B4-BE49-F238E27FC236}">
                <a16:creationId xmlns:a16="http://schemas.microsoft.com/office/drawing/2014/main" id="{F35E49B3-82E2-4E82-8BB3-C9C5039352B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69B6E850-9F8C-41B5-AF55-81BEAC92BF76}"/>
              </a:ext>
            </a:extLst>
          </p:cNvPr>
          <p:cNvSpPr/>
          <p:nvPr/>
        </p:nvSpPr>
        <p:spPr>
          <a:xfrm>
            <a:off x="8808439"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4" name="Rectangle 13">
            <a:extLst>
              <a:ext uri="{FF2B5EF4-FFF2-40B4-BE49-F238E27FC236}">
                <a16:creationId xmlns:a16="http://schemas.microsoft.com/office/drawing/2014/main" id="{36F32844-26C0-4E9F-AC3B-32C212CFD768}"/>
              </a:ext>
            </a:extLst>
          </p:cNvPr>
          <p:cNvSpPr/>
          <p:nvPr/>
        </p:nvSpPr>
        <p:spPr>
          <a:xfrm>
            <a:off x="335360" y="4091472"/>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3FF3DFBA-41F0-4568-AF49-A40D46AFB10F}"/>
              </a:ext>
            </a:extLst>
          </p:cNvPr>
          <p:cNvSpPr/>
          <p:nvPr/>
        </p:nvSpPr>
        <p:spPr>
          <a:xfrm>
            <a:off x="119336" y="4460805"/>
            <a:ext cx="8280920" cy="156966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9" name="Rectangle 18">
            <a:extLst>
              <a:ext uri="{FF2B5EF4-FFF2-40B4-BE49-F238E27FC236}">
                <a16:creationId xmlns:a16="http://schemas.microsoft.com/office/drawing/2014/main" id="{02AEFF05-B311-4076-8303-558EE8F5EF4B}"/>
              </a:ext>
            </a:extLst>
          </p:cNvPr>
          <p:cNvSpPr/>
          <p:nvPr/>
        </p:nvSpPr>
        <p:spPr>
          <a:xfrm>
            <a:off x="8822240" y="371703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17" name="Group 16">
            <a:extLst>
              <a:ext uri="{FF2B5EF4-FFF2-40B4-BE49-F238E27FC236}">
                <a16:creationId xmlns:a16="http://schemas.microsoft.com/office/drawing/2014/main" id="{19728BB7-D3A5-4D9A-BE64-56214396A434}"/>
              </a:ext>
            </a:extLst>
          </p:cNvPr>
          <p:cNvGrpSpPr/>
          <p:nvPr/>
        </p:nvGrpSpPr>
        <p:grpSpPr>
          <a:xfrm>
            <a:off x="191344" y="548680"/>
            <a:ext cx="8371935" cy="3653576"/>
            <a:chOff x="191344" y="495504"/>
            <a:chExt cx="7940625" cy="3437553"/>
          </a:xfrm>
        </p:grpSpPr>
        <p:sp>
          <p:nvSpPr>
            <p:cNvPr id="18" name="Rectangle 17">
              <a:extLst>
                <a:ext uri="{FF2B5EF4-FFF2-40B4-BE49-F238E27FC236}">
                  <a16:creationId xmlns:a16="http://schemas.microsoft.com/office/drawing/2014/main" id="{57542A80-C0EE-4938-A674-2AE8F2D3E22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2" name="Rectangle 21">
              <a:extLst>
                <a:ext uri="{FF2B5EF4-FFF2-40B4-BE49-F238E27FC236}">
                  <a16:creationId xmlns:a16="http://schemas.microsoft.com/office/drawing/2014/main" id="{99C153AE-A525-41F7-BFB3-A81FEEF6598A}"/>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3" name="Picture 22">
              <a:extLst>
                <a:ext uri="{FF2B5EF4-FFF2-40B4-BE49-F238E27FC236}">
                  <a16:creationId xmlns:a16="http://schemas.microsoft.com/office/drawing/2014/main" id="{6B804F41-40B4-4932-99DA-B1BA38FC829F}"/>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4" name="Picture 23">
              <a:extLst>
                <a:ext uri="{FF2B5EF4-FFF2-40B4-BE49-F238E27FC236}">
                  <a16:creationId xmlns:a16="http://schemas.microsoft.com/office/drawing/2014/main" id="{6A8B8A35-1D50-40AC-8A9D-33A51E017220}"/>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5" name="Picture 4">
            <a:extLst>
              <a:ext uri="{FF2B5EF4-FFF2-40B4-BE49-F238E27FC236}">
                <a16:creationId xmlns:a16="http://schemas.microsoft.com/office/drawing/2014/main" id="{E2BE9557-1ACE-42FA-A1E2-5D4A4C85BD46}"/>
              </a:ext>
            </a:extLst>
          </p:cNvPr>
          <p:cNvPicPr>
            <a:picLocks noChangeAspect="1"/>
          </p:cNvPicPr>
          <p:nvPr/>
        </p:nvPicPr>
        <p:blipFill>
          <a:blip r:embed="rId4"/>
          <a:stretch>
            <a:fillRect/>
          </a:stretch>
        </p:blipFill>
        <p:spPr>
          <a:xfrm>
            <a:off x="8859890" y="933649"/>
            <a:ext cx="2961038" cy="2207319"/>
          </a:xfrm>
          <a:prstGeom prst="rect">
            <a:avLst/>
          </a:prstGeom>
        </p:spPr>
      </p:pic>
      <p:pic>
        <p:nvPicPr>
          <p:cNvPr id="6" name="Picture 5">
            <a:extLst>
              <a:ext uri="{FF2B5EF4-FFF2-40B4-BE49-F238E27FC236}">
                <a16:creationId xmlns:a16="http://schemas.microsoft.com/office/drawing/2014/main" id="{B7BF8541-7B29-454C-97B6-C4135036CAF1}"/>
              </a:ext>
            </a:extLst>
          </p:cNvPr>
          <p:cNvPicPr>
            <a:picLocks noChangeAspect="1"/>
          </p:cNvPicPr>
          <p:nvPr/>
        </p:nvPicPr>
        <p:blipFill>
          <a:blip r:embed="rId5"/>
          <a:stretch>
            <a:fillRect/>
          </a:stretch>
        </p:blipFill>
        <p:spPr>
          <a:xfrm>
            <a:off x="8808438" y="4344913"/>
            <a:ext cx="2961038" cy="2274944"/>
          </a:xfrm>
          <a:prstGeom prst="rect">
            <a:avLst/>
          </a:prstGeom>
        </p:spPr>
      </p:pic>
    </p:spTree>
    <p:extLst>
      <p:ext uri="{BB962C8B-B14F-4D97-AF65-F5344CB8AC3E}">
        <p14:creationId xmlns:p14="http://schemas.microsoft.com/office/powerpoint/2010/main" val="2662720262"/>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3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881990"/>
          </a:xfrm>
          <a:prstGeom prst="rect">
            <a:avLst/>
          </a:prstGeom>
          <a:solidFill>
            <a:schemeClr val="bg1"/>
          </a:solidFill>
        </p:spPr>
        <p:txBody>
          <a:bodyPr wrap="square">
            <a:spAutoFit/>
          </a:bodyPr>
          <a:lstStyle/>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cs typeface="Arial" pitchFamily="34" charset="0"/>
              </a:rPr>
              <a:t> </a:t>
            </a:r>
            <a:r>
              <a:rPr lang="en-US" sz="20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3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3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3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dirty="0">
                <a:solidFill>
                  <a:srgbClr val="0077AA"/>
                </a:solidFill>
                <a:latin typeface="Liberation Mono"/>
              </a:rPr>
              <a:t> [AS] SELECT * FROM </a:t>
            </a:r>
            <a:r>
              <a:rPr lang="en-IN" sz="2000" dirty="0">
                <a:latin typeface="Liberation Mono"/>
              </a:rPr>
              <a:t>orig_tbl;</a:t>
            </a:r>
            <a:endParaRPr lang="en-US" sz="2000" dirty="0">
              <a:latin typeface="Liberation Mono"/>
            </a:endParaRPr>
          </a:p>
        </p:txBody>
      </p:sp>
      <p:sp>
        <p:nvSpPr>
          <p:cNvPr id="8" name="Rectangle 7"/>
          <p:cNvSpPr/>
          <p:nvPr/>
        </p:nvSpPr>
        <p:spPr>
          <a:xfrm>
            <a:off x="407368" y="3147933"/>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1=2</a:t>
            </a:r>
            <a:r>
              <a:rPr lang="en-IN" dirty="0">
                <a:latin typeface="Liberation Mono"/>
                <a:cs typeface="Arial" panose="020B0604020202020204" pitchFamily="34" charset="0"/>
              </a:rPr>
              <a:t>;</a:t>
            </a:r>
          </a:p>
        </p:txBody>
      </p:sp>
      <p:sp>
        <p:nvSpPr>
          <p:cNvPr id="9" name="Rectangle 8"/>
          <p:cNvSpPr/>
          <p:nvPr/>
        </p:nvSpPr>
        <p:spPr>
          <a:xfrm>
            <a:off x="407368" y="2060848"/>
            <a:ext cx="11233248"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3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3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(60,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3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501804" y="3861324"/>
            <a:ext cx="8991600"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(60,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COMMIT WORK</a:t>
            </a:r>
          </a:p>
        </p:txBody>
      </p:sp>
      <p:sp>
        <p:nvSpPr>
          <p:cNvPr id="9" name="Rectangle 8"/>
          <p:cNvSpPr/>
          <p:nvPr/>
        </p:nvSpPr>
        <p:spPr>
          <a:xfrm>
            <a:off x="532357" y="5363924"/>
            <a:ext cx="88392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298AE5"/>
                </a:solidFill>
                <a:latin typeface="Liberation Mono"/>
                <a:cs typeface="Arial" panose="020B0604020202020204" pitchFamily="34" charset="0"/>
              </a:rPr>
              <a:t>SET autocommit = {0 | 1}    </a:t>
            </a:r>
            <a:r>
              <a:rPr lang="en-IN" b="1" dirty="0">
                <a:latin typeface="Liberation Mono"/>
                <a:cs typeface="Arial" panose="020B0604020202020204" pitchFamily="34" charset="0"/>
              </a:rPr>
              <a:t>0 - </a:t>
            </a:r>
            <a:r>
              <a:rPr lang="en-US" b="1" dirty="0">
                <a:latin typeface="Liberation Mono"/>
                <a:cs typeface="Arial" panose="020B0604020202020204" pitchFamily="34" charset="0"/>
              </a:rPr>
              <a:t>disable; 1 - enable</a:t>
            </a:r>
          </a:p>
        </p:txBody>
      </p:sp>
      <p:sp>
        <p:nvSpPr>
          <p:cNvPr id="10" name="Rectangle 9"/>
          <p:cNvSpPr/>
          <p:nvPr/>
        </p:nvSpPr>
        <p:spPr>
          <a:xfrm>
            <a:off x="532357" y="5877272"/>
            <a:ext cx="3048079" cy="769441"/>
          </a:xfrm>
          <a:prstGeom prst="rect">
            <a:avLst/>
          </a:prstGeom>
        </p:spPr>
        <p:txBody>
          <a:bodyPr wrap="none">
            <a:spAutoFit/>
          </a:bodyPr>
          <a:lstStyle/>
          <a:p>
            <a:pPr marL="285750" indent="-285750">
              <a:buFont typeface="Arial" panose="020B0604020202020204" pitchFamily="34" charset="0"/>
              <a:buChar char="•"/>
            </a:pPr>
            <a:r>
              <a:rPr lang="en-IN" dirty="0">
                <a:solidFill>
                  <a:srgbClr val="0077AA"/>
                </a:solidFill>
                <a:latin typeface="Liberation Mono"/>
              </a:rPr>
              <a:t>show</a:t>
            </a:r>
            <a:r>
              <a:rPr lang="en-IN" dirty="0">
                <a:latin typeface="Liberation Mono"/>
              </a:rPr>
              <a:t> </a:t>
            </a:r>
            <a:r>
              <a:rPr lang="en-IN" dirty="0">
                <a:solidFill>
                  <a:srgbClr val="0077AA"/>
                </a:solidFill>
                <a:latin typeface="Liberation Mono"/>
              </a:rPr>
              <a:t>variables</a:t>
            </a:r>
            <a:r>
              <a:rPr lang="en-IN" dirty="0">
                <a:latin typeface="Liberation Mono"/>
              </a:rPr>
              <a:t> </a:t>
            </a:r>
            <a:r>
              <a:rPr lang="en-IN" dirty="0">
                <a:solidFill>
                  <a:srgbClr val="0077AA"/>
                </a:solidFill>
                <a:latin typeface="Liberation Mono"/>
              </a:rPr>
              <a:t>like</a:t>
            </a:r>
            <a:r>
              <a:rPr lang="en-IN" dirty="0">
                <a:latin typeface="Liberation Mono"/>
              </a:rPr>
              <a:t> 'auto%’;</a:t>
            </a:r>
          </a:p>
          <a:p>
            <a:pPr marL="285750" indent="-285750">
              <a:buFont typeface="Arial" panose="020B0604020202020204" pitchFamily="34" charset="0"/>
              <a:buChar char="•"/>
            </a:pPr>
            <a:endParaRPr lang="en-IN"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latin typeface="Liberation Mono"/>
                <a:ea typeface="Times New Roman" panose="02020603050405020304" pitchFamily="18" charset="0"/>
              </a:rPr>
              <a:t>@@AUTOCOMMIT;</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2996952"/>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556562057"/>
      </p:ext>
    </p:extLst>
  </p:cSld>
  <p:clrMapOvr>
    <a:masterClrMapping/>
  </p:clrMapOvr>
  <p:transition/>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6074099"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
        <p:nvSpPr>
          <p:cNvPr id="6" name="Rectangle 5">
            <a:extLst>
              <a:ext uri="{FF2B5EF4-FFF2-40B4-BE49-F238E27FC236}">
                <a16:creationId xmlns:a16="http://schemas.microsoft.com/office/drawing/2014/main" id="{6DE79E53-CAA4-40DF-AFCE-1F13A27C78F7}"/>
              </a:ext>
            </a:extLst>
          </p:cNvPr>
          <p:cNvSpPr/>
          <p:nvPr/>
        </p:nvSpPr>
        <p:spPr>
          <a:xfrm>
            <a:off x="406573" y="4059069"/>
            <a:ext cx="8990430" cy="1354217"/>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p:txBody>
      </p:sp>
    </p:spTree>
    <p:extLst>
      <p:ext uri="{BB962C8B-B14F-4D97-AF65-F5344CB8AC3E}">
        <p14:creationId xmlns:p14="http://schemas.microsoft.com/office/powerpoint/2010/main" val="2758098302"/>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93727" y="725907"/>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VALUES</a:t>
            </a:r>
          </a:p>
        </p:txBody>
      </p:sp>
      <p:sp>
        <p:nvSpPr>
          <p:cNvPr id="7" name="Rectangle 6"/>
          <p:cNvSpPr/>
          <p:nvPr/>
        </p:nvSpPr>
        <p:spPr>
          <a:xfrm>
            <a:off x="407368" y="1447800"/>
            <a:ext cx="11449272"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[(col_name,...)]</a:t>
            </a:r>
            <a:r>
              <a:rPr lang="en-IN" sz="2000" dirty="0">
                <a:solidFill>
                  <a:srgbClr val="0077AA"/>
                </a:solidFill>
                <a:latin typeface="Liberation Mono"/>
              </a:rPr>
              <a:t> {VALUES | VALUE} ({expr | DEFAULT}, ...) , (...), ... [ON DUPLICATE KEY UPDATE assignment_list]</a:t>
            </a:r>
            <a:endParaRPr lang="en-US" sz="2000" dirty="0">
              <a:solidFill>
                <a:srgbClr val="0077AA"/>
              </a:solidFill>
              <a:latin typeface="Liberation Mono"/>
            </a:endParaRPr>
          </a:p>
        </p:txBody>
      </p:sp>
      <p:sp>
        <p:nvSpPr>
          <p:cNvPr id="6" name="Rectangle 5"/>
          <p:cNvSpPr/>
          <p:nvPr/>
        </p:nvSpPr>
        <p:spPr>
          <a:xfrm>
            <a:off x="407368" y="2340114"/>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192948"/>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Tree>
    <p:extLst>
      <p:ext uri="{BB962C8B-B14F-4D97-AF65-F5344CB8AC3E}">
        <p14:creationId xmlns:p14="http://schemas.microsoft.com/office/powerpoint/2010/main" val="277936598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416320"/>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b="0" i="0" dirty="0">
                <a:solidFill>
                  <a:srgbClr val="2F2E2E"/>
                </a:solidFill>
                <a:effectLst/>
                <a:latin typeface="Palatino Linotype" panose="02040502050505030304" pitchFamily="18" charset="0"/>
              </a:rPr>
              <a:t> blood group, price, quantity, branch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543587"/>
            <a:ext cx="10054023"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 (col_name,</a:t>
            </a:r>
            <a:r>
              <a:rPr lang="en-US" sz="2000" dirty="0">
                <a:latin typeface="Liberation Mono"/>
              </a:rPr>
              <a:t> . . .</a:t>
            </a:r>
            <a:r>
              <a:rPr lang="en-IN" sz="2000" dirty="0">
                <a:latin typeface="Liberation Mono"/>
              </a:rPr>
              <a:t>) ]</a:t>
            </a:r>
            <a:r>
              <a:rPr lang="en-IN" sz="2000" dirty="0">
                <a:solidFill>
                  <a:srgbClr val="0077AA"/>
                </a:solidFill>
                <a:latin typeface="Liberation Mono"/>
              </a:rPr>
              <a:t> {VALUES | VALUE} ({expr | DEFAULT}, </a:t>
            </a:r>
            <a:r>
              <a:rPr lang="en-US" sz="2000" dirty="0">
                <a:solidFill>
                  <a:srgbClr val="0077AA"/>
                </a:solidFill>
                <a:latin typeface="Liberation Mono"/>
              </a:rPr>
              <a:t>. . .</a:t>
            </a:r>
            <a:r>
              <a:rPr lang="en-IN" sz="2000" dirty="0">
                <a:solidFill>
                  <a:srgbClr val="0077AA"/>
                </a:solidFill>
                <a:latin typeface="Liberation Mono"/>
              </a:rPr>
              <a:t>) , (</a:t>
            </a:r>
            <a:r>
              <a:rPr lang="en-US" sz="2000" dirty="0">
                <a:solidFill>
                  <a:srgbClr val="0077AA"/>
                </a:solidFill>
                <a:latin typeface="Liberation Mono"/>
              </a:rPr>
              <a:t>. . .</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 ON DUPLICATE KEY UPDATE assignment_list ]</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191345" y="4653136"/>
            <a:ext cx="11374318" cy="1754326"/>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(29,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patil</a:t>
            </a:r>
            <a:r>
              <a:rPr lang="en-IN" dirty="0">
                <a:solidFill>
                  <a:srgbClr val="669900"/>
                </a:solidFill>
                <a:latin typeface="Liberation Mono"/>
              </a:rPr>
              <a:t>'</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(30,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(31, </a:t>
            </a:r>
            <a:r>
              <a:rPr lang="en-IN" dirty="0">
                <a:solidFill>
                  <a:srgbClr val="669900"/>
                </a:solidFill>
                <a:latin typeface="Liberation Mono"/>
              </a:rPr>
              <a:t>'jack'</a:t>
            </a:r>
            <a:r>
              <a:rPr lang="en-IN" dirty="0">
                <a:latin typeface="Liberation Mono"/>
                <a:cs typeface="Arial" panose="020B0604020202020204" pitchFamily="34" charset="0"/>
              </a:rPr>
              <a:t>, '1980-01-14', </a:t>
            </a:r>
            <a:r>
              <a:rPr lang="en-IN" dirty="0">
                <a:solidFill>
                  <a:srgbClr val="669900"/>
                </a:solidFill>
                <a:latin typeface="Liberation Mono"/>
              </a:rPr>
              <a:t>'jack.thorn@gmail.com</a:t>
            </a:r>
            <a:r>
              <a:rPr lang="en-IN" dirty="0">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(32, </a:t>
            </a:r>
            <a:r>
              <a:rPr lang="en-IN" dirty="0">
                <a:solidFill>
                  <a:srgbClr val="669900"/>
                </a:solidFill>
                <a:latin typeface="Liberation Mono"/>
              </a:rPr>
              <a:t>'james'</a:t>
            </a:r>
            <a:r>
              <a:rPr lang="en-IN" dirty="0">
                <a:latin typeface="Liberation Mono"/>
                <a:cs typeface="Arial" panose="020B0604020202020204" pitchFamily="34" charset="0"/>
              </a:rPr>
              <a:t>), (33, </a:t>
            </a:r>
            <a:r>
              <a:rPr lang="en-IN" dirty="0">
                <a:solidFill>
                  <a:srgbClr val="669900"/>
                </a:solidFill>
                <a:latin typeface="Liberation Mono"/>
              </a:rPr>
              <a:t>'jr. james'</a:t>
            </a:r>
            <a:r>
              <a:rPr lang="en-IN" dirty="0">
                <a:latin typeface="Liberation Mono"/>
                <a:cs typeface="Arial" panose="020B0604020202020204" pitchFamily="34" charset="0"/>
              </a:rPr>
              <a:t>), (34, </a:t>
            </a:r>
            <a:r>
              <a:rPr lang="en-IN" dirty="0">
                <a:solidFill>
                  <a:srgbClr val="669900"/>
                </a:solidFill>
                <a:latin typeface="Liberation Mono"/>
              </a:rPr>
              <a:t>'sr. james</a:t>
            </a:r>
            <a:r>
              <a:rPr lang="en-IN" dirty="0">
                <a:latin typeface="Liberation Mono"/>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405787"/>
            <a:ext cx="11569138" cy="2031325"/>
          </a:xfrm>
          <a:prstGeom prst="rect">
            <a:avLst/>
          </a:prstGeom>
        </p:spPr>
        <p:txBody>
          <a:bodyPr wrap="square">
            <a:spAutoFit/>
          </a:bodyPr>
          <a:lstStyle/>
          <a:p>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376270576"/>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transition/>
</p:sld>
</file>

<file path=ppt/slides/slide3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56792"/>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92896"/>
            <a:ext cx="11161240"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(1,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(2,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(3,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(4,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latin typeface="Liberation Mono"/>
              </a:rPr>
              <a:t>));</a:t>
            </a:r>
          </a:p>
          <a:p>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45885321"/>
      </p:ext>
    </p:extLst>
  </p:cSld>
  <p:clrMapOvr>
    <a:masterClrMapping/>
  </p:clrMapOvr>
  <p:transition/>
</p:sld>
</file>

<file path=ppt/slides/slide3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45885321"/>
      </p:ext>
    </p:extLst>
  </p:cSld>
  <p:clrMapOvr>
    <a:masterClrMapping/>
  </p:clrMapOvr>
  <p:transition/>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81477927"/>
      </p:ext>
    </p:extLst>
  </p:cSld>
  <p:clrMapOvr>
    <a:masterClrMapping/>
  </p:clrMapOvr>
  <p:transition/>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6713"/>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335361" y="1789517"/>
            <a:ext cx="8838049" cy="707886"/>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 = </a:t>
            </a:r>
            <a:r>
              <a:rPr lang="en-IN" sz="2000" dirty="0">
                <a:solidFill>
                  <a:srgbClr val="0077AA"/>
                </a:solidFill>
                <a:latin typeface="Liberation Mono"/>
              </a:rPr>
              <a:t>{expr | DEFAULT}, </a:t>
            </a:r>
            <a:r>
              <a:rPr lang="en-US" sz="2000" dirty="0">
                <a:solidFill>
                  <a:srgbClr val="0077AA"/>
                </a:solidFill>
                <a:latin typeface="Liberation Mono"/>
              </a:rPr>
              <a:t>. . .</a:t>
            </a:r>
            <a:r>
              <a:rPr lang="en-IN" sz="2000" dirty="0">
                <a:solidFill>
                  <a:srgbClr val="0077AA"/>
                </a:solidFill>
                <a:latin typeface="Liberation Mono"/>
              </a:rPr>
              <a:t> [ON DUPLICATE KEY UPDATE assignment_list]</a:t>
            </a:r>
            <a:endParaRPr lang="en-US" sz="2000" dirty="0">
              <a:solidFill>
                <a:srgbClr val="0077AA"/>
              </a:solidFill>
              <a:latin typeface="Liberation Mono"/>
            </a:endParaRPr>
          </a:p>
        </p:txBody>
      </p:sp>
      <p:sp>
        <p:nvSpPr>
          <p:cNvPr id="2" name="Rectangle 1"/>
          <p:cNvSpPr/>
          <p:nvPr/>
        </p:nvSpPr>
        <p:spPr>
          <a:xfrm>
            <a:off x="312869" y="4625260"/>
            <a:ext cx="11449272"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SET clause indicates columns explicitly by name, together with the value to assign each one.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affected-rows value for an INSERT can be obtained using the ROW_COUNT() function.</a:t>
            </a:r>
          </a:p>
        </p:txBody>
      </p:sp>
      <p:sp>
        <p:nvSpPr>
          <p:cNvPr id="10" name="Rectangle 9">
            <a:extLst>
              <a:ext uri="{FF2B5EF4-FFF2-40B4-BE49-F238E27FC236}">
                <a16:creationId xmlns:a16="http://schemas.microsoft.com/office/drawing/2014/main" id="{0DF66B3E-AE6D-4448-874E-1C875E8E879B}"/>
              </a:ext>
            </a:extLst>
          </p:cNvPr>
          <p:cNvSpPr/>
          <p:nvPr/>
        </p:nvSpPr>
        <p:spPr>
          <a:xfrm>
            <a:off x="191344" y="3430741"/>
            <a:ext cx="11881320" cy="64633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nameLast=</a:t>
            </a:r>
            <a:r>
              <a:rPr lang="en-IN" dirty="0">
                <a:solidFill>
                  <a:srgbClr val="669900"/>
                </a:solidFill>
                <a:latin typeface="Liberation Mono"/>
              </a:rPr>
              <a:t>'patil'</a:t>
            </a:r>
            <a:r>
              <a:rPr lang="en-IN" dirty="0">
                <a:latin typeface="Liberation Mono"/>
                <a:cs typeface="Arial" panose="020B0604020202020204" pitchFamily="34" charset="0"/>
              </a:rPr>
              <a:t>, DoB ='2000-04-21', ID=35 , nameFirst =</a:t>
            </a:r>
            <a:r>
              <a:rPr lang="en-IN" dirty="0">
                <a:solidFill>
                  <a:srgbClr val="669900"/>
                </a:solidFill>
                <a:latin typeface="Liberation Mono"/>
              </a:rPr>
              <a:t>'rajan'</a:t>
            </a:r>
            <a:r>
              <a:rPr lang="en-IN" dirty="0">
                <a:latin typeface="Liberation Mono"/>
                <a:cs typeface="Arial" panose="020B0604020202020204" pitchFamily="34" charset="0"/>
              </a:rPr>
              <a:t>, emailID = </a:t>
            </a:r>
            <a:r>
              <a:rPr lang="en-IN" dirty="0">
                <a:solidFill>
                  <a:srgbClr val="669900"/>
                </a:solidFill>
                <a:latin typeface="Liberation Mono"/>
              </a:rPr>
              <a:t>'rajan12@gmail.com'</a:t>
            </a:r>
            <a:r>
              <a:rPr lang="en-IN" dirty="0">
                <a:latin typeface="Liberation Mono"/>
                <a:cs typeface="Arial" panose="020B0604020202020204" pitchFamily="34" charset="0"/>
              </a:rPr>
              <a:t>);</a:t>
            </a:r>
            <a:endParaRPr lang="en-IN" dirty="0">
              <a:solidFill>
                <a:srgbClr val="FF0000"/>
              </a:solidFill>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43F7ED22-AB07-4A1A-B189-885503AF5F18}"/>
              </a:ext>
            </a:extLst>
          </p:cNvPr>
          <p:cNvSpPr/>
          <p:nvPr/>
        </p:nvSpPr>
        <p:spPr>
          <a:xfrm>
            <a:off x="359510" y="2771636"/>
            <a:ext cx="9840946" cy="369332"/>
          </a:xfrm>
          <a:prstGeom prst="rect">
            <a:avLst/>
          </a:prstGeom>
        </p:spPr>
        <p:txBody>
          <a:bodyPr wrap="square">
            <a:spAutoFit/>
          </a:bodyPr>
          <a:lstStyle/>
          <a:p>
            <a:r>
              <a:rPr lang="en-IN" dirty="0">
                <a:latin typeface="Liberation Mono"/>
                <a:cs typeface="Arial" panose="020B0604020202020204" pitchFamily="34" charset="0"/>
              </a:rPr>
              <a:t>student(ID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p:txBody>
      </p:sp>
    </p:spTree>
    <p:extLst>
      <p:ext uri="{BB962C8B-B14F-4D97-AF65-F5344CB8AC3E}">
        <p14:creationId xmlns:p14="http://schemas.microsoft.com/office/powerpoint/2010/main" val="273690410"/>
      </p:ext>
    </p:extLst>
  </p:cSld>
  <p:clrMapOvr>
    <a:masterClrMapping/>
  </p:clrMapOvr>
  <p:transition/>
</p:sld>
</file>

<file path=ppt/slides/slide3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ON DUPLICATE KEY</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45906084"/>
      </p:ext>
    </p:extLst>
  </p:cSld>
  <p:clrMapOvr>
    <a:masterClrMapping/>
  </p:clrMapOvr>
  <p:transition/>
</p:sld>
</file>

<file path=ppt/slides/slide3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…ON DUPLICATE KEY</a:t>
            </a:r>
            <a:endParaRPr lang="en-IN" sz="3200" i="1" dirty="0">
              <a:solidFill>
                <a:srgbClr val="FF9900"/>
              </a:solidFill>
              <a:latin typeface="Arial" pitchFamily="34" charset="0"/>
              <a:cs typeface="Arial" pitchFamily="34" charset="0"/>
            </a:endParaRPr>
          </a:p>
        </p:txBody>
      </p:sp>
      <p:sp>
        <p:nvSpPr>
          <p:cNvPr id="5" name="Rectangle 4"/>
          <p:cNvSpPr/>
          <p:nvPr/>
        </p:nvSpPr>
        <p:spPr>
          <a:xfrm>
            <a:off x="433041" y="829270"/>
            <a:ext cx="1137915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specify an ON DUPLICATE KEY UPDATE clause and a row to be inserted would cause a duplicate value in a UNIQUE index or PRIMARY KEY, an UPDATE of the old row occurs.</a:t>
            </a:r>
          </a:p>
        </p:txBody>
      </p:sp>
      <p:sp>
        <p:nvSpPr>
          <p:cNvPr id="9" name="Rectangle 8"/>
          <p:cNvSpPr/>
          <p:nvPr/>
        </p:nvSpPr>
        <p:spPr>
          <a:xfrm>
            <a:off x="529023" y="1905000"/>
            <a:ext cx="10138977" cy="707886"/>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{VALUES | VALUE} ({expr | DEFAULT}, </a:t>
            </a:r>
            <a:r>
              <a:rPr lang="en-US" sz="2000" dirty="0">
                <a:solidFill>
                  <a:srgbClr val="0077AA"/>
                </a:solidFill>
                <a:latin typeface="Liberation Mono"/>
              </a:rPr>
              <a:t>. . .</a:t>
            </a:r>
            <a:r>
              <a:rPr lang="en-IN" sz="2000" dirty="0">
                <a:solidFill>
                  <a:srgbClr val="0077AA"/>
                </a:solidFill>
                <a:latin typeface="Liberation Mono"/>
              </a:rPr>
              <a:t>) , (</a:t>
            </a:r>
            <a:r>
              <a:rPr lang="en-US" sz="2000" dirty="0">
                <a:solidFill>
                  <a:srgbClr val="0077AA"/>
                </a:solidFill>
                <a:latin typeface="Liberation Mono"/>
              </a:rPr>
              <a:t>. . .</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ON DUPLICATE KEY UPDATE</a:t>
            </a:r>
            <a:endParaRPr lang="en-US" sz="2000" dirty="0">
              <a:solidFill>
                <a:srgbClr val="0077AA"/>
              </a:solidFill>
              <a:latin typeface="Liberation Mono"/>
            </a:endParaRPr>
          </a:p>
        </p:txBody>
      </p:sp>
      <p:sp>
        <p:nvSpPr>
          <p:cNvPr id="2" name="Rectangle 1"/>
          <p:cNvSpPr/>
          <p:nvPr/>
        </p:nvSpPr>
        <p:spPr>
          <a:xfrm>
            <a:off x="551384" y="2981270"/>
            <a:ext cx="1116124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temp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 10+10;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a + b;</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 </a:t>
            </a:r>
            <a:r>
              <a:rPr lang="en-IN" dirty="0">
                <a:solidFill>
                  <a:srgbClr val="0077AA"/>
                </a:solidFill>
                <a:latin typeface="Liberation Mono"/>
                <a:cs typeface="Arial" panose="020B0604020202020204" pitchFamily="34" charset="0"/>
              </a:rPr>
              <a:t>VALUES</a:t>
            </a:r>
            <a:r>
              <a:rPr lang="en-IN" dirty="0">
                <a:latin typeface="Liberation Mono"/>
                <a:ea typeface="Times New Roman" panose="02020603050405020304" pitchFamily="18" charset="0"/>
                <a:cs typeface="Arial" panose="020B0604020202020204" pitchFamily="34" charset="0"/>
              </a:rPr>
              <a:t>(a) + </a:t>
            </a:r>
            <a:r>
              <a:rPr lang="en-IN" dirty="0">
                <a:solidFill>
                  <a:srgbClr val="0077AA"/>
                </a:solidFill>
                <a:latin typeface="Liberation Mono"/>
                <a:cs typeface="Arial" panose="020B0604020202020204" pitchFamily="34" charset="0"/>
              </a:rPr>
              <a:t>VALUES</a:t>
            </a:r>
            <a:r>
              <a:rPr lang="en-IN" dirty="0">
                <a:latin typeface="Liberation Mono"/>
                <a:ea typeface="Times New Roman" panose="02020603050405020304" pitchFamily="18" charset="0"/>
                <a:cs typeface="Arial" panose="020B0604020202020204" pitchFamily="34" charset="0"/>
              </a:rPr>
              <a:t>(b);</a:t>
            </a:r>
          </a:p>
        </p:txBody>
      </p:sp>
    </p:spTree>
    <p:extLst>
      <p:ext uri="{BB962C8B-B14F-4D97-AF65-F5344CB8AC3E}">
        <p14:creationId xmlns:p14="http://schemas.microsoft.com/office/powerpoint/2010/main" val="344604141"/>
      </p:ext>
    </p:extLst>
  </p:cSld>
  <p:clrMapOvr>
    <a:masterClrMapping/>
  </p:clrMapOvr>
  <p:transition/>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89723082"/>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SELECT </a:t>
            </a:r>
            <a:r>
              <a:rPr lang="en-US" sz="2000" dirty="0">
                <a:solidFill>
                  <a:srgbClr val="0077AA"/>
                </a:solidFill>
                <a:latin typeface="Liberation Mono"/>
              </a:rPr>
              <a:t>. . .</a:t>
            </a:r>
            <a:r>
              <a:rPr lang="en-IN" sz="2000" dirty="0">
                <a:solidFill>
                  <a:srgbClr val="0077AA"/>
                </a:solidFill>
                <a:latin typeface="Liberation Mono"/>
              </a:rPr>
              <a:t> [ON DUPLICATE KEY UPDATE assignment_list]</a:t>
            </a:r>
            <a:endParaRPr lang="en-US" sz="2000" dirty="0">
              <a:solidFill>
                <a:srgbClr val="0077AA"/>
              </a:solidFill>
              <a:latin typeface="Liberation Mono"/>
            </a:endParaRPr>
          </a:p>
        </p:txBody>
      </p:sp>
      <p:sp>
        <p:nvSpPr>
          <p:cNvPr id="8" name="Rectangle 7"/>
          <p:cNvSpPr/>
          <p:nvPr/>
        </p:nvSpPr>
        <p:spPr>
          <a:xfrm>
            <a:off x="263352" y="2416076"/>
            <a:ext cx="10328448" cy="369331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1 + 1;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+ 1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40;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24448567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139321"/>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b="0" i="0" dirty="0">
                <a:solidFill>
                  <a:srgbClr val="2F2E2E"/>
                </a:solidFill>
                <a:effectLst/>
                <a:latin typeface="Palatino Linotype" panose="02040502050505030304" pitchFamily="18" charset="0"/>
              </a:rPr>
              <a:t> blood group, price, quantity, branch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b="0" i="0" dirty="0">
                <a:solidFill>
                  <a:srgbClr val="2F2E2E"/>
                </a:solidFill>
                <a:effectLst/>
                <a:latin typeface="Palatino Linotype" panose="02040502050505030304" pitchFamily="18" charset="0"/>
              </a:rPr>
              <a:t>An attribute that cannot be derived from another attribute is known as</a:t>
            </a:r>
            <a:r>
              <a:rPr lang="en-US" b="1" i="0" dirty="0">
                <a:solidFill>
                  <a:srgbClr val="2F2E2E"/>
                </a:solidFill>
                <a:effectLst/>
                <a:latin typeface="Palatino Linotype" panose="02040502050505030304" pitchFamily="18" charset="0"/>
              </a:rPr>
              <a:t> </a:t>
            </a:r>
            <a:r>
              <a:rPr lang="en-US" dirty="0">
                <a:solidFill>
                  <a:srgbClr val="2F2E2E"/>
                </a:solidFill>
                <a:effectLst/>
                <a:latin typeface="Palatino Linotype" panose="02040502050505030304" pitchFamily="18" charset="0"/>
              </a:rPr>
              <a:t>stored attribute.</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salary cannot derive from (HRA, DA…),</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DoB cannot derive from age, </a:t>
            </a:r>
            <a:r>
              <a:rPr lang="en-US" dirty="0">
                <a:solidFill>
                  <a:srgbClr val="2F2E2E"/>
                </a:solidFill>
                <a:latin typeface="Palatino Linotype" panose="02040502050505030304" pitchFamily="18" charset="0"/>
              </a:rPr>
              <a:t>marks cannot derive from </a:t>
            </a:r>
            <a:r>
              <a:rPr lang="en-US" b="0" i="0" dirty="0">
                <a:solidFill>
                  <a:srgbClr val="2F2E2E"/>
                </a:solidFill>
                <a:effectLst/>
                <a:latin typeface="Palatino Linotype" panose="02040502050505030304" pitchFamily="18" charset="0"/>
              </a:rPr>
              <a:t>t</a:t>
            </a:r>
            <a:r>
              <a:rPr lang="en-US" dirty="0">
                <a:solidFill>
                  <a:srgbClr val="2F2E2E"/>
                </a:solidFill>
                <a:latin typeface="Palatino Linotype" panose="02040502050505030304" pitchFamily="18" charset="0"/>
              </a:rPr>
              <a:t>otal marks or  average marks of a student.</a:t>
            </a:r>
            <a:endParaRPr lang="en-IN" dirty="0">
              <a:solidFill>
                <a:srgbClr val="2F2E2E"/>
              </a:solidFill>
              <a:latin typeface="Palatino Linotype" panose="02040502050505030304" pitchFamily="18" charset="0"/>
            </a:endParaRPr>
          </a:p>
        </p:txBody>
      </p:sp>
    </p:spTree>
    <p:extLst>
      <p:ext uri="{BB962C8B-B14F-4D97-AF65-F5344CB8AC3E}">
        <p14:creationId xmlns:p14="http://schemas.microsoft.com/office/powerpoint/2010/main" val="213836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65017129"/>
      </p:ext>
    </p:extLst>
  </p:cSld>
  <p:clrMapOvr>
    <a:masterClrMapping/>
  </p:clrMapOvr>
  <p:transition/>
</p:sld>
</file>

<file path=ppt/slides/slide4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{VALUES | VALUE} ({expr | DEFAULT}, </a:t>
            </a:r>
            <a:r>
              <a:rPr lang="en-US" sz="2000" dirty="0">
                <a:solidFill>
                  <a:srgbClr val="0077AA"/>
                </a:solidFill>
                <a:latin typeface="Liberation Mono"/>
              </a:rPr>
              <a:t>. . .</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a:t>
            </a:r>
            <a:r>
              <a:rPr lang="en-US" sz="2000" dirty="0">
                <a:solidFill>
                  <a:srgbClr val="0077AA"/>
                </a:solidFill>
                <a:latin typeface="Liberation Mono"/>
              </a:rPr>
              <a:t> . . .</a:t>
            </a:r>
          </a:p>
        </p:txBody>
      </p:sp>
      <p:sp>
        <p:nvSpPr>
          <p:cNvPr id="8" name="Rectangle 7"/>
          <p:cNvSpPr/>
          <p:nvPr/>
        </p:nvSpPr>
        <p:spPr>
          <a:xfrm>
            <a:off x="335360" y="3886201"/>
            <a:ext cx="1144927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(10,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(50, </a:t>
            </a:r>
            <a:r>
              <a:rPr lang="en-IN" dirty="0">
                <a:solidFill>
                  <a:srgbClr val="669900"/>
                </a:solidFill>
                <a:latin typeface="Liberation Mono"/>
              </a:rPr>
              <a:t>'RESEARCH’</a:t>
            </a:r>
            <a:r>
              <a:rPr lang="en-IN" dirty="0">
                <a:latin typeface="Liberation Mono"/>
                <a:cs typeface="Arial" panose="020B0604020202020204" pitchFamily="34" charset="0"/>
              </a:rPr>
              <a:t>, </a:t>
            </a:r>
            <a:r>
              <a:rPr lang="en-IN" dirty="0">
                <a:solidFill>
                  <a:srgbClr val="669900"/>
                </a:solidFill>
                <a:latin typeface="Liberation Mono"/>
              </a:rPr>
              <a:t>'DALLAS'</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dname) </a:t>
            </a:r>
            <a:r>
              <a:rPr lang="en-IN" dirty="0">
                <a:solidFill>
                  <a:srgbClr val="0077AA"/>
                </a:solidFill>
                <a:latin typeface="Liberation Mono"/>
                <a:ea typeface="Times New Roman" panose="02020603050405020304" pitchFamily="18" charset="0"/>
              </a:rPr>
              <a:t>VALUE</a:t>
            </a:r>
            <a:r>
              <a:rPr lang="en-IN" dirty="0">
                <a:latin typeface="Liberation Mono"/>
                <a:cs typeface="Arial" panose="020B0604020202020204" pitchFamily="34" charset="0"/>
              </a:rPr>
              <a:t> (60,</a:t>
            </a:r>
            <a:r>
              <a:rPr lang="en-IN" dirty="0">
                <a:solidFill>
                  <a:srgbClr val="669900"/>
                </a:solidFill>
                <a:latin typeface="Liberation Mono"/>
              </a:rPr>
              <a:t> 'New Data'</a:t>
            </a:r>
            <a:r>
              <a:rPr lang="en-IN" dirty="0">
                <a:latin typeface="Liberation Mono"/>
                <a:cs typeface="Arial" panose="020B0604020202020204" pitchFamily="34" charset="0"/>
              </a:rPr>
              <a:t>);</a:t>
            </a:r>
          </a:p>
        </p:txBody>
      </p:sp>
      <p:sp>
        <p:nvSpPr>
          <p:cNvPr id="6" name="Rectangle 5"/>
          <p:cNvSpPr/>
          <p:nvPr/>
        </p:nvSpPr>
        <p:spPr>
          <a:xfrm>
            <a:off x="335360" y="2667000"/>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840247033"/>
      </p:ext>
    </p:extLst>
  </p:cSld>
  <p:clrMapOvr>
    <a:masterClrMapping/>
  </p:clrMapOvr>
  <p:transition/>
</p:sld>
</file>

<file path=ppt/slides/slide4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06666347"/>
      </p:ext>
    </p:extLst>
  </p:cSld>
  <p:clrMapOvr>
    <a:masterClrMapping/>
  </p:clrMapOvr>
  <p:transition/>
</p:sld>
</file>

<file path=ppt/slides/slide40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 =</a:t>
            </a:r>
            <a:r>
              <a:rPr lang="en-IN" sz="2000" dirty="0">
                <a:solidFill>
                  <a:srgbClr val="0077AA"/>
                </a:solidFill>
                <a:latin typeface="Liberation Mono"/>
              </a:rPr>
              <a:t> {expr | DEFAULT}, </a:t>
            </a:r>
            <a:r>
              <a:rPr lang="en-US" sz="2000" dirty="0">
                <a:solidFill>
                  <a:srgbClr val="0077AA"/>
                </a:solidFill>
                <a:latin typeface="Liberation Mono"/>
              </a:rPr>
              <a:t>. . .</a:t>
            </a:r>
          </a:p>
        </p:txBody>
      </p:sp>
      <p:sp>
        <p:nvSpPr>
          <p:cNvPr id="8" name="Rectangle 7"/>
          <p:cNvSpPr/>
          <p:nvPr/>
        </p:nvSpPr>
        <p:spPr>
          <a:xfrm>
            <a:off x="335360" y="3925118"/>
            <a:ext cx="11449272"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deptno=10 , dname=</a:t>
            </a:r>
            <a:r>
              <a:rPr lang="en-IN" dirty="0">
                <a:solidFill>
                  <a:srgbClr val="669900"/>
                </a:solidFill>
                <a:latin typeface="Liberation Mono"/>
              </a:rPr>
              <a:t>'HRD'</a:t>
            </a:r>
            <a:r>
              <a:rPr lang="en-IN" dirty="0">
                <a:latin typeface="Liberation Mono"/>
                <a:ea typeface="Times New Roman" panose="02020603050405020304" pitchFamily="18" charset="0"/>
              </a:rPr>
              <a:t>, loc=</a:t>
            </a:r>
            <a:r>
              <a:rPr lang="en-IN" dirty="0">
                <a:solidFill>
                  <a:srgbClr val="669900"/>
                </a:solidFill>
                <a:latin typeface="Liberation Mono"/>
              </a:rPr>
              <a:t>'BARODA'</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deptno=50 , dname=</a:t>
            </a:r>
            <a:r>
              <a:rPr lang="en-IN" dirty="0">
                <a:solidFill>
                  <a:srgbClr val="669900"/>
                </a:solidFill>
                <a:latin typeface="Liberation Mono"/>
              </a:rPr>
              <a:t>'HRD'</a:t>
            </a:r>
            <a:r>
              <a:rPr lang="en-IN" dirty="0">
                <a:latin typeface="Liberation Mono"/>
                <a:ea typeface="Times New Roman" panose="02020603050405020304" pitchFamily="18" charset="0"/>
              </a:rPr>
              <a:t>, loc=</a:t>
            </a:r>
            <a:r>
              <a:rPr lang="en-IN" dirty="0">
                <a:solidFill>
                  <a:srgbClr val="669900"/>
                </a:solidFill>
                <a:latin typeface="Liberation Mono"/>
              </a:rPr>
              <a:t>'BARODA'</a:t>
            </a:r>
            <a:r>
              <a:rPr lang="en-IN" dirty="0">
                <a:latin typeface="Liberation Mono"/>
                <a:cs typeface="Arial" panose="020B0604020202020204" pitchFamily="34" charset="0"/>
              </a:rPr>
              <a:t>;</a:t>
            </a:r>
          </a:p>
        </p:txBody>
      </p:sp>
      <p:sp>
        <p:nvSpPr>
          <p:cNvPr id="6" name="Rectangle 5"/>
          <p:cNvSpPr/>
          <p:nvPr/>
        </p:nvSpPr>
        <p:spPr>
          <a:xfrm>
            <a:off x="335360" y="2577678"/>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701790220"/>
      </p:ext>
    </p:extLst>
  </p:cSld>
  <p:clrMapOvr>
    <a:masterClrMapping/>
  </p:clrMapOvr>
  <p:transition/>
</p:sld>
</file>

<file path=ppt/slides/slide40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SELECT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52486249"/>
      </p:ext>
    </p:extLst>
  </p:cSld>
  <p:clrMapOvr>
    <a:masterClrMapping/>
  </p:clrMapOvr>
  <p:transition/>
</p:sld>
</file>

<file path=ppt/slides/slide40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SELECT</a:t>
            </a:r>
            <a:endParaRPr lang="en-IN" sz="3200" i="1" dirty="0">
              <a:solidFill>
                <a:srgbClr val="FF9900"/>
              </a:solidFill>
              <a:latin typeface="Arial" pitchFamily="34" charset="0"/>
              <a:cs typeface="Arial" pitchFamily="34" charset="0"/>
            </a:endParaRP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SELECT </a:t>
            </a:r>
            <a:r>
              <a:rPr lang="en-US" sz="2000" dirty="0">
                <a:solidFill>
                  <a:srgbClr val="0077AA"/>
                </a:solidFill>
                <a:latin typeface="Liberation Mono"/>
              </a:rPr>
              <a:t>. . .</a:t>
            </a:r>
          </a:p>
        </p:txBody>
      </p:sp>
      <p:sp>
        <p:nvSpPr>
          <p:cNvPr id="8" name="Rectangle 7"/>
          <p:cNvSpPr/>
          <p:nvPr/>
        </p:nvSpPr>
        <p:spPr>
          <a:xfrm>
            <a:off x="335360" y="3824633"/>
            <a:ext cx="1144927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deptno, dname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p:txBody>
      </p:sp>
      <p:sp>
        <p:nvSpPr>
          <p:cNvPr id="2" name="Rectangle 1">
            <a:extLst>
              <a:ext uri="{FF2B5EF4-FFF2-40B4-BE49-F238E27FC236}">
                <a16:creationId xmlns:a16="http://schemas.microsoft.com/office/drawing/2014/main" id="{030E76CD-C96C-4F61-B470-0A65056505AC}"/>
              </a:ext>
            </a:extLst>
          </p:cNvPr>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3" name="Rectangle 2">
            <a:extLst>
              <a:ext uri="{FF2B5EF4-FFF2-40B4-BE49-F238E27FC236}">
                <a16:creationId xmlns:a16="http://schemas.microsoft.com/office/drawing/2014/main" id="{30C92A5F-EACD-4C14-BF24-FAA0B321A2FF}"/>
              </a:ext>
            </a:extLst>
          </p:cNvPr>
          <p:cNvSpPr/>
          <p:nvPr/>
        </p:nvSpPr>
        <p:spPr>
          <a:xfrm>
            <a:off x="335360" y="2577678"/>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588391761"/>
      </p:ext>
    </p:extLst>
  </p:cSld>
  <p:clrMapOvr>
    <a:masterClrMapping/>
  </p:clrMapOvr>
  <p:transition/>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780928"/>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908720"/>
            <a:ext cx="8839200" cy="1803699"/>
          </a:xfrm>
          <a:prstGeom prst="rect">
            <a:avLst/>
          </a:prstGeom>
        </p:spPr>
        <p:txBody>
          <a:bodyPr wrap="square">
            <a:spAutoFit/>
          </a:bodyPr>
          <a:lstStyle/>
          <a:p>
            <a:pPr>
              <a:lnSpc>
                <a:spcPct val="150000"/>
              </a:lnSpc>
            </a:pPr>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pPr>
              <a:lnSpc>
                <a:spcPct val="150000"/>
              </a:lnSpc>
            </a:pP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479304"/>
            <a:ext cx="11848420" cy="116955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 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 @x:= @x+1;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chemeClr val="bg1">
                    <a:lumMod val="65000"/>
                  </a:schemeClr>
                </a:solidFill>
                <a:latin typeface="Liberation Mono"/>
              </a:rPr>
              <a:t>(</a:t>
            </a:r>
            <a:r>
              <a:rPr lang="en-US" dirty="0">
                <a:solidFill>
                  <a:srgbClr val="0077AA"/>
                </a:solidFill>
                <a:latin typeface="Liberation Mono"/>
              </a:rPr>
              <a:t>SELECT</a:t>
            </a:r>
            <a:r>
              <a:rPr lang="en-US" dirty="0">
                <a:latin typeface="Liberation Mono"/>
              </a:rPr>
              <a:t> isactive, </a:t>
            </a:r>
            <a:r>
              <a:rPr lang="en-US" dirty="0">
                <a:solidFill>
                  <a:srgbClr val="0077AA"/>
                </a:solidFill>
                <a:latin typeface="Liberation Mono"/>
              </a:rPr>
              <a:t>COUNT</a:t>
            </a:r>
            <a:r>
              <a:rPr lang="en-US" dirty="0">
                <a:solidFill>
                  <a:schemeClr val="bg1">
                    <a:lumMod val="65000"/>
                  </a:schemeClr>
                </a:solidFill>
                <a:latin typeface="Liberation Mono"/>
              </a:rPr>
              <a:t>(</a:t>
            </a:r>
            <a:r>
              <a:rPr lang="en-US" dirty="0">
                <a:latin typeface="Liberation Mono"/>
              </a:rPr>
              <a:t>isactive</a:t>
            </a:r>
            <a:r>
              <a:rPr lang="en-US" dirty="0">
                <a:solidFill>
                  <a:schemeClr val="bg1">
                    <a:lumMod val="65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a:t>
            </a:r>
            <a:r>
              <a:rPr lang="en-US" dirty="0">
                <a:solidFill>
                  <a:schemeClr val="bg1">
                    <a:lumMod val="65000"/>
                  </a:schemeClr>
                </a:solidFill>
                <a:latin typeface="Liberation Mono"/>
              </a:rPr>
              <a:t>)</a:t>
            </a:r>
            <a:r>
              <a:rPr lang="en-US" dirty="0">
                <a:latin typeface="Liberation Mono"/>
              </a:rPr>
              <a:t> a </a:t>
            </a:r>
            <a:r>
              <a:rPr lang="en-US" dirty="0">
                <a:solidFill>
                  <a:srgbClr val="0077AA"/>
                </a:solidFill>
                <a:latin typeface="Liberation Mono"/>
              </a:rPr>
              <a:t>SET</a:t>
            </a:r>
            <a:r>
              <a:rPr lang="en-US" dirty="0">
                <a:latin typeface="Liberation Mono"/>
              </a:rPr>
              <a:t> t.c2 = a.r1 </a:t>
            </a:r>
            <a:r>
              <a:rPr lang="en-US" dirty="0">
                <a:solidFill>
                  <a:srgbClr val="0077AA"/>
                </a:solidFill>
                <a:latin typeface="Liberation Mono"/>
              </a:rPr>
              <a:t>WHERE</a:t>
            </a:r>
            <a:r>
              <a:rPr lang="en-US" dirty="0">
                <a:latin typeface="Liberation Mono"/>
              </a:rPr>
              <a:t> t.c1 = a.isactive;</a:t>
            </a:r>
            <a:endParaRPr lang="en-IN" dirty="0">
              <a:latin typeface="Liberation Mono"/>
            </a:endParaRPr>
          </a:p>
        </p:txBody>
      </p:sp>
      <p:grpSp>
        <p:nvGrpSpPr>
          <p:cNvPr id="5" name="Group 4">
            <a:extLst>
              <a:ext uri="{FF2B5EF4-FFF2-40B4-BE49-F238E27FC236}">
                <a16:creationId xmlns:a16="http://schemas.microsoft.com/office/drawing/2014/main" id="{F0378169-90BA-465D-9A07-A3FD5887C926}"/>
              </a:ext>
            </a:extLst>
          </p:cNvPr>
          <p:cNvGrpSpPr/>
          <p:nvPr/>
        </p:nvGrpSpPr>
        <p:grpSpPr>
          <a:xfrm>
            <a:off x="385277" y="5007980"/>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69414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Tree>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r>
              <a:rPr lang="en-US" sz="2000" dirty="0">
                <a:solidFill>
                  <a:srgbClr val="0077AA"/>
                </a:solidFill>
                <a:latin typeface="Liberation Mono"/>
              </a:rPr>
              <a:t>. . .</a:t>
            </a:r>
            <a:endParaRPr lang="en-IN" sz="2000" dirty="0">
              <a:solidFill>
                <a:srgbClr val="0077AA"/>
              </a:solidFill>
              <a:latin typeface="Liberation Mono"/>
            </a:endParaRPr>
          </a:p>
          <a:p>
            <a:r>
              <a:rPr lang="en-IN" sz="2000" dirty="0">
                <a:solidFill>
                  <a:srgbClr val="0077AA"/>
                </a:solidFill>
                <a:latin typeface="Liberation Mono"/>
              </a:rPr>
              <a:t>    [WHERE where_condition]</a:t>
            </a:r>
          </a:p>
          <a:p>
            <a:r>
              <a:rPr lang="en-IN" sz="2000" dirty="0">
                <a:solidFill>
                  <a:srgbClr val="0077AA"/>
                </a:solidFill>
                <a:latin typeface="Liberation Mono"/>
              </a:rPr>
              <a:t>    [ORDER BY </a:t>
            </a:r>
            <a:r>
              <a:rPr lang="en-US" sz="2000" dirty="0">
                <a:solidFill>
                  <a:srgbClr val="0077AA"/>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 (</a:t>
            </a:r>
            <a:r>
              <a:rPr lang="en-IN" dirty="0">
                <a:solidFill>
                  <a:srgbClr val="0077AA"/>
                </a:solidFill>
                <a:latin typeface="Liberation Mono"/>
              </a:rPr>
              <a:t>SELECT</a:t>
            </a:r>
            <a:r>
              <a:rPr lang="en-IN" dirty="0">
                <a:latin typeface="Liberation Mono"/>
              </a:rPr>
              <a:t> </a:t>
            </a:r>
            <a:r>
              <a:rPr lang="en-IN" dirty="0">
                <a:solidFill>
                  <a:srgbClr val="0077AA"/>
                </a:solidFill>
                <a:latin typeface="Liberation Mono"/>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COUNT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 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candidateID);</a:t>
            </a:r>
            <a:endParaRPr lang="en-IN" dirty="0">
              <a:latin typeface="Liberation Mono"/>
            </a:endParaRPr>
          </a:p>
        </p:txBody>
      </p:sp>
    </p:spTree>
    <p:extLst>
      <p:ext uri="{BB962C8B-B14F-4D97-AF65-F5344CB8AC3E}">
        <p14:creationId xmlns:p14="http://schemas.microsoft.com/office/powerpoint/2010/main" val="2237116413"/>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UPDATE</a:t>
            </a:r>
          </a:p>
        </p:txBody>
      </p:sp>
    </p:spTree>
    <p:extLst>
      <p:ext uri="{BB962C8B-B14F-4D97-AF65-F5344CB8AC3E}">
        <p14:creationId xmlns:p14="http://schemas.microsoft.com/office/powerpoint/2010/main" val="975566639"/>
      </p:ext>
    </p:extLst>
  </p:cSld>
  <p:clrMapOvr>
    <a:masterClrMapping/>
  </p:clrMapOvr>
  <p:transition/>
</p:sld>
</file>

<file path=ppt/slides/slide40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0"/>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multiple-table UPDATE updates rows in each table named in table_references that satisfy the conditions. Each matching row is updated once, even if it matches the conditions multiple times.</a:t>
            </a:r>
          </a:p>
        </p:txBody>
      </p:sp>
      <p:sp>
        <p:nvSpPr>
          <p:cNvPr id="7" name="Rectangle 6"/>
          <p:cNvSpPr/>
          <p:nvPr/>
        </p:nvSpPr>
        <p:spPr>
          <a:xfrm>
            <a:off x="574573" y="1828801"/>
            <a:ext cx="11113642" cy="707886"/>
          </a:xfrm>
          <a:prstGeom prst="rect">
            <a:avLst/>
          </a:prstGeom>
        </p:spPr>
        <p:txBody>
          <a:bodyPr wrap="square">
            <a:spAutoFit/>
          </a:bodyPr>
          <a:lstStyle/>
          <a:p>
            <a:r>
              <a:rPr lang="en-IN" sz="2000" dirty="0">
                <a:solidFill>
                  <a:srgbClr val="0077AA"/>
                </a:solidFill>
                <a:latin typeface="Liberation Mono"/>
              </a:rPr>
              <a:t>UPDATE table_references SET col_name1 = {expr1|DEFAULT} [, col_name2 = {expr2|DEFAULT}] </a:t>
            </a:r>
            <a:r>
              <a:rPr lang="en-US" sz="2000" dirty="0">
                <a:solidFill>
                  <a:srgbClr val="0077AA"/>
                </a:solidFill>
                <a:latin typeface="Liberation Mono"/>
              </a:rPr>
              <a:t>. . .</a:t>
            </a:r>
            <a:endParaRPr lang="en-IN" sz="2000" dirty="0">
              <a:solidFill>
                <a:srgbClr val="0077AA"/>
              </a:solidFill>
              <a:latin typeface="Liberation Mono"/>
            </a:endParaRPr>
          </a:p>
          <a:p>
            <a:r>
              <a:rPr lang="en-IN" sz="2000" dirty="0">
                <a:solidFill>
                  <a:srgbClr val="0077AA"/>
                </a:solidFill>
                <a:latin typeface="Liberation Mono"/>
              </a:rPr>
              <a:t>    [WHERE where_condition]</a:t>
            </a:r>
            <a:endParaRPr lang="en-US" sz="2000" dirty="0">
              <a:solidFill>
                <a:srgbClr val="0077AA"/>
              </a:solidFill>
              <a:latin typeface="Liberation Mono"/>
            </a:endParaRPr>
          </a:p>
        </p:txBody>
      </p:sp>
      <p:sp>
        <p:nvSpPr>
          <p:cNvPr id="8" name="Rectangle 7"/>
          <p:cNvSpPr/>
          <p:nvPr/>
        </p:nvSpPr>
        <p:spPr>
          <a:xfrm>
            <a:off x="479376" y="3750131"/>
            <a:ext cx="11305256" cy="830997"/>
          </a:xfrm>
          <a:prstGeom prst="rect">
            <a:avLst/>
          </a:prstGeom>
        </p:spPr>
        <p:txBody>
          <a:bodyPr wrap="square">
            <a:spAutoFit/>
          </a:bodyPr>
          <a:lstStyle/>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a:t>
            </a:r>
            <a:r>
              <a:rPr lang="en-IN" sz="1600" dirty="0">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rPr>
              <a:t>SET</a:t>
            </a:r>
            <a:r>
              <a:rPr lang="en-IN" sz="1600" dirty="0">
                <a:latin typeface="Arial" panose="020B0604020202020204" pitchFamily="34" charset="0"/>
                <a:ea typeface="Times New Roman" panose="02020603050405020304" pitchFamily="18" charset="0"/>
              </a:rPr>
              <a:t> emp.pwd = dept.pwd </a:t>
            </a:r>
            <a:r>
              <a:rPr lang="en-IN" sz="1600" dirty="0">
                <a:solidFill>
                  <a:srgbClr val="0077AA"/>
                </a:solidFill>
                <a:latin typeface="Arial" panose="020B0604020202020204" pitchFamily="34" charset="0"/>
              </a:rPr>
              <a:t>WHERE</a:t>
            </a:r>
            <a:r>
              <a:rPr lang="en-IN" sz="1600" dirty="0">
                <a:latin typeface="Arial" panose="020B0604020202020204" pitchFamily="34" charset="0"/>
                <a:ea typeface="Times New Roman" panose="02020603050405020304" pitchFamily="18" charset="0"/>
              </a:rPr>
              <a:t> emp.deptno = dept.deptno</a:t>
            </a:r>
            <a:r>
              <a:rPr lang="en-IN"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 </a:t>
            </a:r>
            <a:r>
              <a:rPr lang="en-IN" sz="1600" dirty="0">
                <a:solidFill>
                  <a:srgbClr val="0077AA"/>
                </a:solidFill>
                <a:latin typeface="Arial" panose="020B0604020202020204" pitchFamily="34" charset="0"/>
              </a:rPr>
              <a:t>SET</a:t>
            </a:r>
            <a:r>
              <a:rPr lang="en-IN" sz="1600" dirty="0">
                <a:latin typeface="Arial" panose="020B0604020202020204" pitchFamily="34" charset="0"/>
                <a:ea typeface="Times New Roman" panose="02020603050405020304" pitchFamily="18" charset="0"/>
              </a:rPr>
              <a:t> emp.pwd = dept.pwd, dept.loc = 'New Data' </a:t>
            </a:r>
            <a:r>
              <a:rPr lang="en-IN" sz="1600" dirty="0">
                <a:solidFill>
                  <a:srgbClr val="0077AA"/>
                </a:solidFill>
                <a:latin typeface="Arial" panose="020B0604020202020204" pitchFamily="34" charset="0"/>
              </a:rPr>
              <a:t>WHERE</a:t>
            </a:r>
            <a:r>
              <a:rPr lang="en-IN" sz="1600" dirty="0">
                <a:latin typeface="Arial" panose="020B0604020202020204" pitchFamily="34" charset="0"/>
                <a:ea typeface="Times New Roman" panose="02020603050405020304" pitchFamily="18" charset="0"/>
              </a:rPr>
              <a:t> emp.deptno = dept.deptno</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479376" y="2952690"/>
            <a:ext cx="11305256"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For multiple-table syntax, ORDER BY and LIMIT cannot be used.</a:t>
            </a:r>
          </a:p>
        </p:txBody>
      </p:sp>
    </p:spTree>
    <p:extLst>
      <p:ext uri="{BB962C8B-B14F-4D97-AF65-F5344CB8AC3E}">
        <p14:creationId xmlns:p14="http://schemas.microsoft.com/office/powerpoint/2010/main" val="1543915874"/>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005064"/>
            <a:ext cx="8991600"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8991600"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323439"/>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r>
              <a:rPr lang="en-US" sz="2000" dirty="0">
                <a:solidFill>
                  <a:srgbClr val="0077AA"/>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Tree>
    <p:extLst>
      <p:ext uri="{BB962C8B-B14F-4D97-AF65-F5344CB8AC3E}">
        <p14:creationId xmlns:p14="http://schemas.microsoft.com/office/powerpoint/2010/main" val="2638679953"/>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309732583"/>
              </p:ext>
            </p:extLst>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828551549"/>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DELETE</a:t>
            </a:r>
          </a:p>
        </p:txBody>
      </p:sp>
    </p:spTree>
    <p:extLst>
      <p:ext uri="{BB962C8B-B14F-4D97-AF65-F5344CB8AC3E}">
        <p14:creationId xmlns:p14="http://schemas.microsoft.com/office/powerpoint/2010/main" val="2876092192"/>
      </p:ext>
    </p:extLst>
  </p:cSld>
  <p:clrMapOvr>
    <a:masterClrMapping/>
  </p:clrMapOvr>
  <p:transition/>
</p:sld>
</file>

<file path=ppt/slides/slide41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379517" y="838201"/>
            <a:ext cx="11353676"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You can specify multiple tables in a DELETE statement to delete rows from one or more tables depending on the condition in the WHERE clause.</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79376" y="1591510"/>
            <a:ext cx="11161240" cy="1015663"/>
          </a:xfrm>
          <a:prstGeom prst="rect">
            <a:avLst/>
          </a:prstGeom>
        </p:spPr>
        <p:txBody>
          <a:bodyPr wrap="square">
            <a:spAutoFit/>
          </a:bodyPr>
          <a:lstStyle/>
          <a:p>
            <a:r>
              <a:rPr lang="en-US" sz="2000" dirty="0">
                <a:solidFill>
                  <a:srgbClr val="0077AA"/>
                </a:solidFill>
                <a:latin typeface="Liberation Mono"/>
              </a:rPr>
              <a:t>DELETE FROM </a:t>
            </a:r>
            <a:r>
              <a:rPr lang="en-US" sz="2000" dirty="0">
                <a:latin typeface="Liberation Mono"/>
              </a:rPr>
              <a:t>tbl_name [, tbl_name]</a:t>
            </a:r>
            <a:r>
              <a:rPr lang="en-US" sz="2000" dirty="0">
                <a:solidFill>
                  <a:srgbClr val="0077AA"/>
                </a:solidFill>
                <a:latin typeface="Liberation Mono"/>
              </a:rPr>
              <a:t> . . .</a:t>
            </a:r>
          </a:p>
          <a:p>
            <a:r>
              <a:rPr lang="en-US" sz="2000" dirty="0">
                <a:solidFill>
                  <a:srgbClr val="0077AA"/>
                </a:solidFill>
                <a:latin typeface="Liberation Mono"/>
              </a:rPr>
              <a:t>    USING &lt;</a:t>
            </a:r>
            <a:r>
              <a:rPr lang="en-IN" sz="2000" dirty="0">
                <a:solidFill>
                  <a:srgbClr val="0077AA"/>
                </a:solidFill>
                <a:latin typeface="Liberation Mono"/>
              </a:rPr>
              <a:t>table_references&gt;</a:t>
            </a:r>
            <a:endParaRPr lang="en-US" sz="2000" dirty="0">
              <a:solidFill>
                <a:srgbClr val="0077AA"/>
              </a:solidFill>
              <a:latin typeface="Liberation Mono"/>
            </a:endParaRPr>
          </a:p>
          <a:p>
            <a:r>
              <a:rPr lang="en-US" sz="2000" dirty="0">
                <a:solidFill>
                  <a:srgbClr val="0077AA"/>
                </a:solidFill>
                <a:latin typeface="Liberation Mono"/>
              </a:rPr>
              <a:t>    [WHERE where_condition]</a:t>
            </a:r>
          </a:p>
        </p:txBody>
      </p:sp>
      <p:sp>
        <p:nvSpPr>
          <p:cNvPr id="8" name="Rectangle 7"/>
          <p:cNvSpPr/>
          <p:nvPr/>
        </p:nvSpPr>
        <p:spPr>
          <a:xfrm>
            <a:off x="379517" y="3700759"/>
            <a:ext cx="1135367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DELETE FROM </a:t>
            </a:r>
            <a:r>
              <a:rPr lang="en-US" dirty="0">
                <a:latin typeface="Liberation Mono"/>
                <a:cs typeface="Arial" panose="020B0604020202020204" pitchFamily="34" charset="0"/>
              </a:rPr>
              <a:t>a, b </a:t>
            </a:r>
            <a:r>
              <a:rPr lang="en-US" dirty="0">
                <a:solidFill>
                  <a:srgbClr val="0077AA"/>
                </a:solidFill>
                <a:latin typeface="Liberation Mono"/>
              </a:rPr>
              <a:t>USING</a:t>
            </a:r>
            <a:r>
              <a:rPr lang="en-US" dirty="0">
                <a:latin typeface="Liberation Mono"/>
                <a:cs typeface="Arial" panose="020B0604020202020204" pitchFamily="34" charset="0"/>
              </a:rPr>
              <a:t> a </a:t>
            </a:r>
            <a:r>
              <a:rPr lang="en-US" dirty="0">
                <a:solidFill>
                  <a:srgbClr val="0077AA"/>
                </a:solidFill>
                <a:latin typeface="Liberation Mono"/>
              </a:rPr>
              <a:t>INNER</a:t>
            </a:r>
            <a:r>
              <a:rPr lang="en-US" dirty="0">
                <a:latin typeface="Liberation Mono"/>
                <a:ea typeface="Times New Roman" panose="02020603050405020304" pitchFamily="18" charset="0"/>
              </a:rPr>
              <a:t> </a:t>
            </a:r>
            <a:r>
              <a:rPr lang="en-US" dirty="0">
                <a:solidFill>
                  <a:srgbClr val="0077AA"/>
                </a:solidFill>
                <a:latin typeface="Liberation Mono"/>
              </a:rPr>
              <a:t>JOIN</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b </a:t>
            </a:r>
            <a:r>
              <a:rPr lang="en-US" dirty="0">
                <a:solidFill>
                  <a:srgbClr val="0077AA"/>
                </a:solidFill>
                <a:latin typeface="Liberation Mono"/>
              </a:rPr>
              <a:t>ON</a:t>
            </a:r>
            <a:r>
              <a:rPr lang="en-US" dirty="0">
                <a:latin typeface="Liberation Mono"/>
                <a:ea typeface="Times New Roman" panose="02020603050405020304" pitchFamily="18" charset="0"/>
              </a:rPr>
              <a:t> c2=c4</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DELETE FROM </a:t>
            </a:r>
            <a:r>
              <a:rPr lang="en-US" dirty="0">
                <a:latin typeface="Liberation Mono"/>
                <a:cs typeface="Arial" panose="020B0604020202020204" pitchFamily="34" charset="0"/>
              </a:rPr>
              <a:t>a, b </a:t>
            </a:r>
            <a:r>
              <a:rPr lang="en-US" dirty="0">
                <a:solidFill>
                  <a:srgbClr val="0077AA"/>
                </a:solidFill>
                <a:latin typeface="Liberation Mono"/>
              </a:rPr>
              <a:t>USING</a:t>
            </a:r>
            <a:r>
              <a:rPr lang="en-US" dirty="0">
                <a:latin typeface="Liberation Mono"/>
                <a:cs typeface="Arial" panose="020B0604020202020204" pitchFamily="34" charset="0"/>
              </a:rPr>
              <a:t> a </a:t>
            </a:r>
            <a:r>
              <a:rPr lang="en-US" dirty="0">
                <a:solidFill>
                  <a:srgbClr val="0077AA"/>
                </a:solidFill>
                <a:latin typeface="Liberation Mono"/>
              </a:rPr>
              <a:t>INNER</a:t>
            </a:r>
            <a:r>
              <a:rPr lang="en-US" dirty="0">
                <a:latin typeface="Liberation Mono"/>
                <a:ea typeface="Times New Roman" panose="02020603050405020304" pitchFamily="18" charset="0"/>
              </a:rPr>
              <a:t> </a:t>
            </a:r>
            <a:r>
              <a:rPr lang="en-US" dirty="0">
                <a:solidFill>
                  <a:srgbClr val="0077AA"/>
                </a:solidFill>
                <a:latin typeface="Liberation Mono"/>
              </a:rPr>
              <a:t>JOIN</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b </a:t>
            </a:r>
            <a:r>
              <a:rPr lang="en-US" dirty="0">
                <a:solidFill>
                  <a:srgbClr val="0077AA"/>
                </a:solidFill>
                <a:latin typeface="Liberation Mono"/>
              </a:rPr>
              <a:t>ON</a:t>
            </a:r>
            <a:r>
              <a:rPr lang="en-US" dirty="0">
                <a:latin typeface="Liberation Mono"/>
                <a:ea typeface="Times New Roman" panose="02020603050405020304" pitchFamily="18" charset="0"/>
              </a:rPr>
              <a:t> c2=c4 </a:t>
            </a:r>
            <a:r>
              <a:rPr lang="en-US" dirty="0">
                <a:solidFill>
                  <a:srgbClr val="0077AA"/>
                </a:solidFill>
                <a:latin typeface="Liberation Mono"/>
              </a:rPr>
              <a:t>WHERE</a:t>
            </a:r>
            <a:r>
              <a:rPr lang="en-US" dirty="0">
                <a:latin typeface="Liberation Mono"/>
                <a:ea typeface="Times New Roman" panose="02020603050405020304" pitchFamily="18" charset="0"/>
              </a:rPr>
              <a:t> c2&lt;=2</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Rectangle 5"/>
          <p:cNvSpPr/>
          <p:nvPr/>
        </p:nvSpPr>
        <p:spPr>
          <a:xfrm>
            <a:off x="379517" y="2890741"/>
            <a:ext cx="11353676" cy="400110"/>
          </a:xfrm>
          <a:prstGeom prst="rect">
            <a:avLst/>
          </a:prstGeom>
          <a:solidFill>
            <a:srgbClr val="D9DD21"/>
          </a:solidFill>
        </p:spPr>
        <p:txBody>
          <a:bodyPr wrap="square">
            <a:spAutoFit/>
          </a:bodyPr>
          <a:lstStyle/>
          <a:p>
            <a:r>
              <a:rPr lang="en-US" sz="2000" dirty="0">
                <a:latin typeface="Arial" panose="020B0604020202020204" pitchFamily="34" charset="0"/>
                <a:cs typeface="Arial" panose="020B0604020202020204" pitchFamily="34" charset="0"/>
              </a:rPr>
              <a:t>You cannot use ORDER BY or LIMIT in a multiple-table DELETE.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4457072"/>
      </p:ext>
    </p:extLst>
  </p:cSld>
  <p:clrMapOvr>
    <a:masterClrMapping/>
  </p:clrMapOvr>
  <p:transition/>
</p:sld>
</file>

<file path=ppt/slides/slide41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442604" y="692696"/>
            <a:ext cx="1157595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To remove duplicate rows from the table</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3AAC8519-8A6E-4C79-B23B-4E37855FB8FE}"/>
              </a:ext>
            </a:extLst>
          </p:cNvPr>
          <p:cNvSpPr/>
          <p:nvPr/>
        </p:nvSpPr>
        <p:spPr>
          <a:xfrm>
            <a:off x="442604" y="1272596"/>
            <a:ext cx="11575956" cy="61555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DELETE</a:t>
            </a:r>
            <a:r>
              <a:rPr lang="en-IN" sz="1600" dirty="0">
                <a:latin typeface="Arial" panose="020B0604020202020204" pitchFamily="34" charset="0"/>
                <a:cs typeface="Arial" panose="020B0604020202020204" pitchFamily="34" charset="0"/>
              </a:rPr>
              <a:t> n1 </a:t>
            </a:r>
            <a:r>
              <a:rPr lang="en-IN" dirty="0">
                <a:solidFill>
                  <a:srgbClr val="0077AA"/>
                </a:solidFill>
                <a:latin typeface="Liberation Mono"/>
              </a:rPr>
              <a:t>FROM</a:t>
            </a:r>
            <a:r>
              <a:rPr lang="en-IN" sz="1600" dirty="0">
                <a:latin typeface="Arial" panose="020B0604020202020204" pitchFamily="34" charset="0"/>
                <a:cs typeface="Arial" panose="020B0604020202020204" pitchFamily="34" charset="0"/>
              </a:rPr>
              <a:t> d n1, d n2 </a:t>
            </a:r>
            <a:r>
              <a:rPr lang="en-IN" dirty="0">
                <a:solidFill>
                  <a:srgbClr val="0077AA"/>
                </a:solidFill>
                <a:latin typeface="Liberation Mono"/>
              </a:rPr>
              <a:t>WHERE</a:t>
            </a:r>
            <a:r>
              <a:rPr lang="en-IN" sz="1600" dirty="0">
                <a:latin typeface="Arial" panose="020B0604020202020204" pitchFamily="34" charset="0"/>
                <a:cs typeface="Arial" panose="020B0604020202020204" pitchFamily="34" charset="0"/>
              </a:rPr>
              <a:t> n1.c1 &gt; n2.c1 and n1.deptno = n2.deptno and n1.dname = n2.dname and n1.loc = n2.loc and n1.walletid = n2.walletid; </a:t>
            </a:r>
          </a:p>
        </p:txBody>
      </p:sp>
      <p:pic>
        <p:nvPicPr>
          <p:cNvPr id="3" name="Picture 2">
            <a:extLst>
              <a:ext uri="{FF2B5EF4-FFF2-40B4-BE49-F238E27FC236}">
                <a16:creationId xmlns:a16="http://schemas.microsoft.com/office/drawing/2014/main" id="{D8826D81-A41E-4E9D-BD1B-BE320533F836}"/>
              </a:ext>
            </a:extLst>
          </p:cNvPr>
          <p:cNvPicPr>
            <a:picLocks noChangeAspect="1"/>
          </p:cNvPicPr>
          <p:nvPr/>
        </p:nvPicPr>
        <p:blipFill>
          <a:blip r:embed="rId2" cstate="print"/>
          <a:stretch>
            <a:fillRect/>
          </a:stretch>
        </p:blipFill>
        <p:spPr>
          <a:xfrm>
            <a:off x="442604" y="2132856"/>
            <a:ext cx="4105241" cy="4392488"/>
          </a:xfrm>
          <a:prstGeom prst="rect">
            <a:avLst/>
          </a:prstGeom>
        </p:spPr>
      </p:pic>
    </p:spTree>
    <p:extLst>
      <p:ext uri="{BB962C8B-B14F-4D97-AF65-F5344CB8AC3E}">
        <p14:creationId xmlns:p14="http://schemas.microsoft.com/office/powerpoint/2010/main" val="3854585942"/>
      </p:ext>
    </p:extLst>
  </p:cSld>
  <p:clrMapOvr>
    <a:masterClrMapping/>
  </p:clrMapOvr>
  <p:transition/>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99087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76259111"/>
              </p:ext>
            </p:extLst>
          </p:nvPr>
        </p:nvGraphicFramePr>
        <p:xfrm>
          <a:off x="1636408" y="29052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546384"/>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1209246984"/>
              </p:ext>
            </p:extLst>
          </p:nvPr>
        </p:nvGraphicFramePr>
        <p:xfrm>
          <a:off x="1648130" y="51404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65787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4355556"/>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47667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'SALEEL', 'SALEEL’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'SALEEL';</a:t>
            </a:r>
            <a:endParaRPr lang="en-IN" dirty="0">
              <a:latin typeface="Liberation Mono"/>
            </a:endParaRPr>
          </a:p>
        </p:txBody>
      </p:sp>
      <p:sp>
        <p:nvSpPr>
          <p:cNvPr id="11" name="Rectangle 10">
            <a:extLst>
              <a:ext uri="{FF2B5EF4-FFF2-40B4-BE49-F238E27FC236}">
                <a16:creationId xmlns:a16="http://schemas.microsoft.com/office/drawing/2014/main" id="{9ED0F6A3-EE6D-40E8-AD91-B5475DAE7E22}"/>
              </a:ext>
            </a:extLst>
          </p:cNvPr>
          <p:cNvSpPr/>
          <p:nvPr/>
        </p:nvSpPr>
        <p:spPr>
          <a:xfrm>
            <a:off x="131679" y="1519938"/>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latin typeface="Liberation Mono"/>
                <a:cs typeface="Arial" panose="020B0604020202020204" pitchFamily="34" charset="0"/>
              </a:rPr>
              <a:t>(10));</a:t>
            </a:r>
          </a:p>
        </p:txBody>
      </p:sp>
    </p:spTree>
    <p:extLst>
      <p:ext uri="{BB962C8B-B14F-4D97-AF65-F5344CB8AC3E}">
        <p14:creationId xmlns:p14="http://schemas.microsoft.com/office/powerpoint/2010/main" val="1235870264"/>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764704"/>
          <a:ext cx="11449271" cy="354076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 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bl>
          </a:graphicData>
        </a:graphic>
      </p:graphicFrame>
      <p:sp>
        <p:nvSpPr>
          <p:cNvPr id="3" name="Rectangle 2"/>
          <p:cNvSpPr/>
          <p:nvPr/>
        </p:nvSpPr>
        <p:spPr>
          <a:xfrm>
            <a:off x="479376" y="4581128"/>
            <a:ext cx="11233248"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79376" y="5792490"/>
            <a:ext cx="899043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1302273438"/>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extLst>
              <p:ext uri="{D42A27DB-BD31-4B8C-83A1-F6EECF244321}">
                <p14:modId xmlns:p14="http://schemas.microsoft.com/office/powerpoint/2010/main" val="4002819511"/>
              </p:ext>
            </p:extLst>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1126298265"/>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19941211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 firstName, middleName, and lastName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 countryCode, cityCode, and phoneNumber )</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 . .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77272"/>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452431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2658E6"/>
                </a:solidFill>
                <a:latin typeface="Liberation Mono"/>
                <a:cs typeface="Arial" panose="020B0604020202020204" pitchFamily="34" charset="0"/>
              </a:rPr>
              <a:t> AUTO_INCREMENT</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2658E6"/>
                </a:solidFill>
                <a:latin typeface="Liberation Mono"/>
                <a:cs typeface="Arial" panose="020B0604020202020204" pitchFamily="34" charset="0"/>
              </a:rPr>
              <a:t>NOT NULL</a:t>
            </a:r>
            <a:r>
              <a:rPr lang="en-IN" dirty="0">
                <a:latin typeface="Liberation Mono"/>
                <a:cs typeface="Arial" panose="020B0604020202020204" pitchFamily="34" charset="0"/>
              </a:rPr>
              <a:t>,</a:t>
            </a:r>
          </a:p>
          <a:p>
            <a:r>
              <a:rPr lang="en-IN" dirty="0">
                <a:latin typeface="Liberation Mono"/>
                <a:cs typeface="Arial" panose="020B0604020202020204" pitchFamily="34" charset="0"/>
              </a:rPr>
              <a:t>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0);</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1);</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1&gt;2);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1&lt;2);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12);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58);</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.75);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.15);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248130" y="2225046"/>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4187119804"/>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548680"/>
            <a:ext cx="11377264" cy="10002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5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1628800"/>
            <a:ext cx="11377264" cy="200054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(1);</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NOT NULL);</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(1);</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 NOT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(col1) </a:t>
            </a:r>
            <a:r>
              <a:rPr lang="en-IN" dirty="0">
                <a:solidFill>
                  <a:srgbClr val="0077AA"/>
                </a:solidFill>
                <a:latin typeface="Liberation Mono"/>
              </a:rPr>
              <a:t>VALUES</a:t>
            </a:r>
            <a:r>
              <a:rPr lang="en-IN" dirty="0">
                <a:latin typeface="Liberation Mono"/>
                <a:cs typeface="Arial" panose="020B0604020202020204" pitchFamily="34" charset="0"/>
              </a:rPr>
              <a:t> (1,'THIS IS THE TEST');</a:t>
            </a:r>
          </a:p>
        </p:txBody>
      </p:sp>
      <p:sp>
        <p:nvSpPr>
          <p:cNvPr id="6" name="Rectangle 5"/>
          <p:cNvSpPr/>
          <p:nvPr/>
        </p:nvSpPr>
        <p:spPr>
          <a:xfrm>
            <a:off x="407368" y="5417929"/>
            <a:ext cx="11377264" cy="132343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also cannot use user variable as an enumeration value. This pair of statements do not work:</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0077AA"/>
                </a:solidFill>
                <a:latin typeface="Liberation Mono"/>
              </a:rPr>
              <a:t>SET</a:t>
            </a:r>
            <a:r>
              <a:rPr lang="en-IN" dirty="0">
                <a:latin typeface="Liberation Mono"/>
              </a:rPr>
              <a:t> @mysize = 'medium';</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sizes ( size </a:t>
            </a:r>
            <a:r>
              <a:rPr lang="en-IN" dirty="0">
                <a:solidFill>
                  <a:srgbClr val="834689"/>
                </a:solidFill>
                <a:latin typeface="Liberation Mono"/>
                <a:cs typeface="Arial" panose="020B0604020202020204" pitchFamily="34" charset="0"/>
              </a:rPr>
              <a:t>ENUM</a:t>
            </a:r>
            <a:r>
              <a:rPr lang="en-IN" dirty="0">
                <a:latin typeface="Liberation Mono"/>
              </a:rPr>
              <a:t>('small', @mysize, 'large'));</a:t>
            </a: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407368" y="3717032"/>
            <a:ext cx="10945216" cy="1754326"/>
          </a:xfrm>
          <a:prstGeom prst="rect">
            <a:avLst/>
          </a:prstGeom>
          <a:noFill/>
        </p:spPr>
        <p:txBody>
          <a:bodyPr wrap="square">
            <a:spAutoFit/>
          </a:bodyPr>
          <a:lstStyle/>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a:t>
            </a: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IN" dirty="0">
                <a:latin typeface="Liberation Mono"/>
              </a:rPr>
              <a:t>)</a:t>
            </a: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latin typeface="Liberation Mono"/>
              </a:rPr>
              <a:t>)</a:t>
            </a: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latin typeface="Liberation Mono"/>
              </a:rPr>
              <a:t>)</a:t>
            </a: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latin typeface="Liberation Mono"/>
              </a:rPr>
              <a:t>)</a:t>
            </a:r>
          </a:p>
          <a:p>
            <a:r>
              <a:rPr lang="en-US" dirty="0">
                <a:latin typeface="Liberation Mono"/>
              </a:rPr>
              <a:t>status ENUM(</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2867959643"/>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477328"/>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2" name="Rectangle 1"/>
          <p:cNvSpPr/>
          <p:nvPr/>
        </p:nvSpPr>
        <p:spPr>
          <a:xfrm>
            <a:off x="335360" y="2828836"/>
            <a:ext cx="10104040"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a:t>
            </a:r>
            <a:r>
              <a:rPr lang="en-IN" dirty="0">
                <a:latin typeface="Liberation Mono"/>
              </a:rPr>
              <a:t>(col </a:t>
            </a:r>
            <a:r>
              <a:rPr lang="en-IN" dirty="0">
                <a:solidFill>
                  <a:srgbClr val="834689"/>
                </a:solidFill>
                <a:latin typeface="Liberation Mono"/>
                <a:cs typeface="Arial" panose="020B0604020202020204" pitchFamily="34" charset="0"/>
              </a:rPr>
              <a:t>SET</a:t>
            </a:r>
            <a:r>
              <a:rPr lang="en-IN" dirty="0">
                <a:latin typeface="Liberation Mono"/>
              </a:rPr>
              <a:t>('a', 'b', 'c', 'd'));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INSERT INTO </a:t>
            </a:r>
            <a:r>
              <a:rPr lang="en-IN" dirty="0">
                <a:latin typeface="Liberation Mono"/>
                <a:cs typeface="Arial" panose="020B0604020202020204" pitchFamily="34" charset="0"/>
              </a:rPr>
              <a:t>temp </a:t>
            </a:r>
            <a:r>
              <a:rPr lang="en-IN" dirty="0">
                <a:latin typeface="Liberation Mono"/>
              </a:rPr>
              <a:t>(col) </a:t>
            </a:r>
            <a:r>
              <a:rPr lang="en-IN" dirty="0">
                <a:solidFill>
                  <a:srgbClr val="0077AA"/>
                </a:solidFill>
                <a:latin typeface="Liberation Mono"/>
              </a:rPr>
              <a:t>VALUES</a:t>
            </a:r>
            <a:r>
              <a:rPr lang="en-IN" dirty="0">
                <a:latin typeface="Liberation Mono"/>
              </a:rPr>
              <a:t> ('a, d'), ('d, a'), ('a, d, a'), ('a, d, d'), ('d, a, d');</a:t>
            </a:r>
          </a:p>
        </p:txBody>
      </p:sp>
    </p:spTree>
    <p:extLst>
      <p:ext uri="{BB962C8B-B14F-4D97-AF65-F5344CB8AC3E}">
        <p14:creationId xmlns:p14="http://schemas.microsoft.com/office/powerpoint/2010/main" val="211888496"/>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sp>
        <p:nvSpPr>
          <p:cNvPr id="3" name="Rectangle 2"/>
          <p:cNvSpPr/>
          <p:nvPr/>
        </p:nvSpPr>
        <p:spPr>
          <a:xfrm>
            <a:off x="407368" y="620688"/>
            <a:ext cx="6929486" cy="400110"/>
          </a:xfrm>
          <a:prstGeom prst="rect">
            <a:avLst/>
          </a:prstGeom>
        </p:spPr>
        <p:txBody>
          <a:bodyPr wrap="square">
            <a:spAutoFit/>
          </a:bodyPr>
          <a:lstStyle/>
          <a:p>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date =  </a:t>
            </a:r>
            <a:r>
              <a:rPr lang="en-US" sz="2000" dirty="0">
                <a:solidFill>
                  <a:srgbClr val="0077AA"/>
                </a:solidFill>
                <a:latin typeface="Liberation Mono"/>
              </a:rPr>
              <a:t>JSON_SET</a:t>
            </a:r>
            <a:r>
              <a:rPr lang="en-US" sz="2000" dirty="0">
                <a:latin typeface="Liberation Mono"/>
              </a:rPr>
              <a:t>(date, "$.canVote", 'False');</a:t>
            </a:r>
          </a:p>
        </p:txBody>
      </p:sp>
    </p:spTree>
    <p:extLst>
      <p:ext uri="{BB962C8B-B14F-4D97-AF65-F5344CB8AC3E}">
        <p14:creationId xmlns:p14="http://schemas.microsoft.com/office/powerpoint/2010/main" val="2217411492"/>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846369966"/>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3341761783"/>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a:t>
            </a:r>
          </a:p>
        </p:txBody>
      </p:sp>
      <p:sp>
        <p:nvSpPr>
          <p:cNvPr id="2" name="Rectangle 1"/>
          <p:cNvSpPr/>
          <p:nvPr/>
        </p:nvSpPr>
        <p:spPr>
          <a:xfrm>
            <a:off x="191344" y="2189763"/>
            <a:ext cx="1173730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('[10, 20, [30, 40], [50, 60, 70]]');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[50, 60, 70]]', '$[0]');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[50, 60, 70]]', '$[3][0]');</a:t>
            </a:r>
          </a:p>
          <a:p>
            <a:pPr marL="285750" indent="-285750">
              <a:buFont typeface="Arial" panose="020B0604020202020204" pitchFamily="34" charset="0"/>
              <a:buChar char="•"/>
            </a:pPr>
            <a:endParaRPr lang="en-IN"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'$[0]', '$[1]');</a:t>
            </a:r>
          </a:p>
        </p:txBody>
      </p:sp>
      <p:sp>
        <p:nvSpPr>
          <p:cNvPr id="3" name="Rectangle 2"/>
          <p:cNvSpPr/>
          <p:nvPr/>
        </p:nvSpPr>
        <p:spPr>
          <a:xfrm>
            <a:off x="191344" y="4369970"/>
            <a:ext cx="1173730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('{"id" : "1001", "ename" : "saleel"}');</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 {"id" : "1001“ ,"ename" : "saleel"}, {"id" : "1002", "ename" : "sharmin", "mob" : "12345"} ]');</a:t>
            </a:r>
          </a:p>
          <a:p>
            <a:pPr marL="285750" indent="-285750">
              <a:buFont typeface="Arial" panose="020B0604020202020204" pitchFamily="34" charset="0"/>
              <a:buChar char="•"/>
            </a:pPr>
            <a:endParaRPr lang="en-IN"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Arial" panose="020B0604020202020204" pitchFamily="34" charset="0"/>
              </a:rPr>
              <a:t>JSON_EXTRACT </a:t>
            </a:r>
            <a:r>
              <a:rPr lang="en-IN" dirty="0">
                <a:latin typeface="Liberation Mono"/>
                <a:ea typeface="Times New Roman" panose="02020603050405020304" pitchFamily="18" charset="0"/>
              </a:rPr>
              <a:t>('[ {"id" : "1001" ,"ename" : "saleel"}, {"id" : "1002", "ename" : "sharmin", "mob" : "12345"} ]', '$[0].id');</a:t>
            </a:r>
          </a:p>
          <a:p>
            <a:pPr marL="285750" indent="-285750">
              <a:buFont typeface="Arial" panose="020B0604020202020204" pitchFamily="34" charset="0"/>
              <a:buChar char="•"/>
            </a:pPr>
            <a:endParaRPr lang="en-IN"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('{"id" : "1001", "ename" : "saleel"}', '$.ename');</a:t>
            </a:r>
          </a:p>
        </p:txBody>
      </p:sp>
      <p:sp>
        <p:nvSpPr>
          <p:cNvPr id="5" name="Rectangle 4"/>
          <p:cNvSpPr/>
          <p:nvPr/>
        </p:nvSpPr>
        <p:spPr>
          <a:xfrm>
            <a:off x="204379" y="609601"/>
            <a:ext cx="11635855" cy="923330"/>
          </a:xfrm>
          <a:prstGeom prst="rect">
            <a:avLst/>
          </a:prstGeom>
        </p:spPr>
        <p:txBody>
          <a:bodyPr wrap="square">
            <a:spAutoFit/>
          </a:bodyPr>
          <a:lstStyle/>
          <a:p>
            <a:pPr algn="just"/>
            <a:r>
              <a:rPr lang="en-IN" dirty="0"/>
              <a:t>Returns data from a JSON document, selected from the parts of the document matched by the path arguments. Returns NULL if any argument is NULL or no paths locate a value in the document. An error occurs if the json_doc argument is not a valid JSON document or any path argument is not a valid path expression.</a:t>
            </a:r>
          </a:p>
        </p:txBody>
      </p:sp>
      <p:sp>
        <p:nvSpPr>
          <p:cNvPr id="6" name="Rectangle 5"/>
          <p:cNvSpPr/>
          <p:nvPr/>
        </p:nvSpPr>
        <p:spPr>
          <a:xfrm>
            <a:off x="204379" y="1705993"/>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JSON_EXTRACT(json_doc, path[, path] </a:t>
            </a:r>
            <a:r>
              <a:rPr lang="en-US" sz="2000" dirty="0">
                <a:solidFill>
                  <a:srgbClr val="0077AA"/>
                </a:solidFill>
                <a:latin typeface="Liberation Mono"/>
              </a:rPr>
              <a:t>. . .</a:t>
            </a:r>
            <a:endParaRPr lang="en-IN" sz="2000" dirty="0">
              <a:solidFill>
                <a:srgbClr val="298AE5"/>
              </a:solidFill>
              <a:latin typeface="Liberation Mono"/>
              <a:cs typeface="Arial" panose="020B0604020202020204" pitchFamily="34" charset="0"/>
            </a:endParaRPr>
          </a:p>
        </p:txBody>
      </p:sp>
    </p:spTree>
    <p:extLst>
      <p:ext uri="{BB962C8B-B14F-4D97-AF65-F5344CB8AC3E}">
        <p14:creationId xmlns:p14="http://schemas.microsoft.com/office/powerpoint/2010/main" val="1256803995"/>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(Insert)</a:t>
            </a: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432998" y="1600200"/>
            <a:ext cx="11326004"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e</a:t>
            </a:r>
            <a:r>
              <a:rPr lang="en-IN" sz="2000" dirty="0">
                <a:solidFill>
                  <a:srgbClr val="0077AA"/>
                </a:solidFill>
                <a:latin typeface="Liberation Mono"/>
              </a:rPr>
              <a:t> (data json)</a:t>
            </a:r>
            <a:r>
              <a:rPr lang="en-IN" sz="2000" dirty="0">
                <a:latin typeface="Liberation Mono"/>
              </a:rPr>
              <a:t>;</a:t>
            </a:r>
            <a:endParaRPr lang="en-US" sz="2000" dirty="0">
              <a:latin typeface="Liberation Mono"/>
            </a:endParaRPr>
          </a:p>
        </p:txBody>
      </p:sp>
      <p:sp>
        <p:nvSpPr>
          <p:cNvPr id="7" name="Rectangle 6"/>
          <p:cNvSpPr/>
          <p:nvPr/>
        </p:nvSpPr>
        <p:spPr>
          <a:xfrm>
            <a:off x="263352" y="2134612"/>
            <a:ext cx="11593288" cy="313932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"1001", "ename" : "saleel", "phone" : [123, 456]}</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"1002", "ename" : "sharmin" ,"phone" : [9922, 8811], "address" : "Paud Road"}</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"1003", "ename" : "vrushali", "phone" : [7788, 9977], "address" : {"city" : "Pune", "state" : "MH"}}</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 [</a:t>
            </a:r>
            <a:r>
              <a:rPr lang="en-US" dirty="0">
                <a:latin typeface="Liberation Mono"/>
                <a:ea typeface="Times New Roman" panose="02020603050405020304" pitchFamily="18" charset="0"/>
              </a:rPr>
              <a:t>{"empno" : "1004", "ename" : "ram" ,"phone" : [6672, 8811], "address" : "Paud Road"}, {"empno" : "1005", "ename" : "sham" ,"phone" : [6672, 8843], "address" : "Paud Road"} </a:t>
            </a:r>
            <a:r>
              <a:rPr lang="en-US" dirty="0">
                <a:latin typeface="Liberation Mono"/>
                <a:cs typeface="Arial" panose="020B0604020202020204" pitchFamily="34" charset="0"/>
              </a:rPr>
              <a:t>]');</a:t>
            </a:r>
          </a:p>
        </p:txBody>
      </p:sp>
    </p:spTree>
    <p:extLst>
      <p:ext uri="{BB962C8B-B14F-4D97-AF65-F5344CB8AC3E}">
        <p14:creationId xmlns:p14="http://schemas.microsoft.com/office/powerpoint/2010/main" val="3700870175"/>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(Select)</a:t>
            </a:r>
          </a:p>
        </p:txBody>
      </p:sp>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362210" y="1600200"/>
            <a:ext cx="11467580" cy="400110"/>
          </a:xfrm>
          <a:prstGeom prst="rect">
            <a:avLst/>
          </a:prstGeom>
        </p:spPr>
        <p:txBody>
          <a:bodyPr wrap="square">
            <a:spAutoFit/>
          </a:bodyPr>
          <a:lstStyle/>
          <a:p>
            <a:r>
              <a:rPr lang="en-IN" sz="2000" dirty="0">
                <a:solidFill>
                  <a:srgbClr val="0077AA"/>
                </a:solidFill>
                <a:latin typeface="Liberation Mono"/>
              </a:rPr>
              <a:t>CREATE table E (data json)</a:t>
            </a:r>
            <a:r>
              <a:rPr lang="en-IN" sz="2000" dirty="0">
                <a:latin typeface="Liberation Mono"/>
              </a:rPr>
              <a:t>;</a:t>
            </a:r>
            <a:endParaRPr lang="en-US" sz="2000" dirty="0">
              <a:latin typeface="Liberation Mono"/>
            </a:endParaRPr>
          </a:p>
        </p:txBody>
      </p:sp>
      <p:sp>
        <p:nvSpPr>
          <p:cNvPr id="7" name="Rectangle 6"/>
          <p:cNvSpPr/>
          <p:nvPr/>
        </p:nvSpPr>
        <p:spPr>
          <a:xfrm>
            <a:off x="263352" y="1986678"/>
            <a:ext cx="11665296"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a:t>
            </a:r>
            <a:r>
              <a:rPr lang="en-IN" dirty="0">
                <a:latin typeface="Liberation Mono"/>
                <a:ea typeface="Times New Roman" panose="02020603050405020304" pitchFamily="18" charset="0"/>
              </a:rPr>
              <a:t> (data, '$.empno')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'$.phone[1]')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"$.address.city")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"$.empno",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p:txBody>
      </p:sp>
      <p:pic>
        <p:nvPicPr>
          <p:cNvPr id="2" name="Picture 1"/>
          <p:cNvPicPr>
            <a:picLocks noChangeAspect="1"/>
          </p:cNvPicPr>
          <p:nvPr/>
        </p:nvPicPr>
        <p:blipFill>
          <a:blip r:embed="rId3" cstate="print"/>
          <a:stretch>
            <a:fillRect/>
          </a:stretch>
        </p:blipFill>
        <p:spPr>
          <a:xfrm>
            <a:off x="362210" y="4797152"/>
            <a:ext cx="7795260" cy="1868044"/>
          </a:xfrm>
          <a:prstGeom prst="rect">
            <a:avLst/>
          </a:prstGeom>
        </p:spPr>
      </p:pic>
    </p:spTree>
    <p:extLst>
      <p:ext uri="{BB962C8B-B14F-4D97-AF65-F5344CB8AC3E}">
        <p14:creationId xmlns:p14="http://schemas.microsoft.com/office/powerpoint/2010/main" val="1721346437"/>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D05C45AA-4344-457B-946D-7E2D8508B28A}"/>
              </a:ext>
            </a:extLst>
          </p:cNvPr>
          <p:cNvSpPr/>
          <p:nvPr/>
        </p:nvSpPr>
        <p:spPr>
          <a:xfrm>
            <a:off x="478582" y="4196903"/>
            <a:ext cx="9534091" cy="169277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181291"/>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138936295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377263" cy="5355312"/>
          </a:xfrm>
          <a:prstGeom prst="rect">
            <a:avLst/>
          </a:prstGeom>
        </p:spPr>
        <p:txBody>
          <a:bodyPr wrap="square">
            <a:spAutoFit/>
          </a:bodyPr>
          <a:lstStyle/>
          <a:p>
            <a:r>
              <a:rPr lang="en-IN" dirty="0">
                <a:solidFill>
                  <a:schemeClr val="tx1">
                    <a:lumMod val="85000"/>
                    <a:lumOff val="15000"/>
                  </a:schemeClr>
                </a:solidFill>
                <a:latin typeface="Arial" panose="020B0604020202020204" pitchFamily="34" charset="0"/>
                <a:cs typeface="Arial" panose="020B0604020202020204" pitchFamily="34" charset="0"/>
              </a:rPr>
              <a:t>CREATE [TEMPORARY] TABLE [IF NOT EXISTS] tbl_name</a:t>
            </a:r>
          </a:p>
          <a:p>
            <a:r>
              <a:rPr lang="en-IN" dirty="0">
                <a:solidFill>
                  <a:schemeClr val="tx1">
                    <a:lumMod val="85000"/>
                    <a:lumOff val="15000"/>
                  </a:schemeClr>
                </a:solidFill>
                <a:latin typeface="Arial" panose="020B0604020202020204" pitchFamily="34" charset="0"/>
                <a:cs typeface="Arial" panose="020B0604020202020204" pitchFamily="34" charset="0"/>
              </a:rPr>
              <a:t>    (create_definition,...)</a:t>
            </a:r>
          </a:p>
          <a:p>
            <a:r>
              <a:rPr lang="en-IN" dirty="0">
                <a:solidFill>
                  <a:schemeClr val="tx1">
                    <a:lumMod val="85000"/>
                    <a:lumOff val="15000"/>
                  </a:schemeClr>
                </a:solidFill>
                <a:latin typeface="Arial" panose="020B0604020202020204" pitchFamily="34" charset="0"/>
                <a:cs typeface="Arial" panose="020B0604020202020204" pitchFamily="34" charset="0"/>
              </a:rPr>
              <a:t>    [table_options]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    [partition_options]</a:t>
            </a:r>
          </a:p>
          <a:p>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create_definition: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col_name column_definition</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column_definition:</a:t>
            </a:r>
          </a:p>
          <a:p>
            <a:r>
              <a:rPr lang="en-US" dirty="0">
                <a:solidFill>
                  <a:schemeClr val="tx1">
                    <a:lumMod val="85000"/>
                    <a:lumOff val="15000"/>
                  </a:schemeClr>
                </a:solidFill>
                <a:latin typeface="Arial" panose="020B0604020202020204" pitchFamily="34" charset="0"/>
                <a:cs typeface="Arial" panose="020B0604020202020204" pitchFamily="34" charset="0"/>
              </a:rPr>
              <a:t>    data_type [NOT NULL | NULL] [DEFAULT default_value]</a:t>
            </a:r>
          </a:p>
          <a:p>
            <a:r>
              <a:rPr lang="en-US" dirty="0">
                <a:solidFill>
                  <a:schemeClr val="tx1">
                    <a:lumMod val="85000"/>
                    <a:lumOff val="15000"/>
                  </a:schemeClr>
                </a:solidFill>
                <a:latin typeface="Arial" panose="020B0604020202020204" pitchFamily="34" charset="0"/>
                <a:cs typeface="Arial" panose="020B0604020202020204" pitchFamily="34" charset="0"/>
              </a:rPr>
              <a:t>      [AUTO_INCREMENT] [UNIQUE [KEY] | [PRIMARY] KEY]</a:t>
            </a:r>
          </a:p>
          <a:p>
            <a:r>
              <a:rPr lang="en-US" dirty="0">
                <a:solidFill>
                  <a:schemeClr val="tx1">
                    <a:lumMod val="85000"/>
                    <a:lumOff val="15000"/>
                  </a:schemeClr>
                </a:solidFill>
                <a:latin typeface="Arial" panose="020B0604020202020204" pitchFamily="34" charset="0"/>
                <a:cs typeface="Arial" panose="020B0604020202020204" pitchFamily="34" charset="0"/>
              </a:rPr>
              <a:t>      [COMMENT 'string']</a:t>
            </a:r>
          </a:p>
          <a:p>
            <a:r>
              <a:rPr lang="en-US" dirty="0">
                <a:solidFill>
                  <a:schemeClr val="tx1">
                    <a:lumMod val="85000"/>
                    <a:lumOff val="15000"/>
                  </a:schemeClr>
                </a:solidFill>
                <a:latin typeface="Arial" panose="020B0604020202020204" pitchFamily="34" charset="0"/>
                <a:cs typeface="Arial" panose="020B0604020202020204" pitchFamily="34" charset="0"/>
              </a:rPr>
              <a:t>      [reference_definition]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 data_type [GENERATED ALWAYS] AS (expression)</a:t>
            </a:r>
          </a:p>
          <a:p>
            <a:r>
              <a:rPr lang="en-US" dirty="0">
                <a:solidFill>
                  <a:schemeClr val="tx1">
                    <a:lumMod val="85000"/>
                    <a:lumOff val="15000"/>
                  </a:schemeClr>
                </a:solidFill>
                <a:latin typeface="Arial" panose="020B0604020202020204" pitchFamily="34" charset="0"/>
                <a:cs typeface="Arial" panose="020B0604020202020204" pitchFamily="34" charset="0"/>
              </a:rPr>
              <a:t>      [VIRTUAL] [UNIQUE [KEY]] [COMMENT comment]</a:t>
            </a:r>
          </a:p>
          <a:p>
            <a:r>
              <a:rPr lang="en-US" dirty="0">
                <a:solidFill>
                  <a:schemeClr val="tx1">
                    <a:lumMod val="85000"/>
                    <a:lumOff val="15000"/>
                  </a:schemeClr>
                </a:solidFill>
                <a:latin typeface="Arial" panose="020B0604020202020204" pitchFamily="34" charset="0"/>
                <a:cs typeface="Arial" panose="020B0604020202020204" pitchFamily="34" charset="0"/>
              </a:rPr>
              <a:t>      [NOT NULL | NULL] [[PRIMARY] KEY]</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IN" dirty="0">
                <a:solidFill>
                  <a:schemeClr val="tx1">
                    <a:lumMod val="85000"/>
                    <a:lumOff val="15000"/>
                  </a:schemeClr>
                </a:solidFill>
                <a:latin typeface="Arial" panose="020B0604020202020204" pitchFamily="34" charset="0"/>
                <a:cs typeface="Arial" panose="020B0604020202020204" pitchFamily="34" charset="0"/>
              </a:rPr>
              <a:t>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46337DAA-CC31-4589-95A2-1FD2B55B7FF4}"/>
              </a:ext>
            </a:extLst>
          </p:cNvPr>
          <p:cNvSpPr/>
          <p:nvPr/>
        </p:nvSpPr>
        <p:spPr>
          <a:xfrm>
            <a:off x="7142712" y="5817479"/>
            <a:ext cx="5017527" cy="830997"/>
          </a:xfrm>
          <a:prstGeom prst="rect">
            <a:avLst/>
          </a:prstGeom>
        </p:spPr>
        <p:txBody>
          <a:bodyPr wrap="none">
            <a:spAutoFit/>
          </a:bodyPr>
          <a:lstStyle/>
          <a:p>
            <a:r>
              <a:rPr lang="en-US" sz="2400" dirty="0">
                <a:solidFill>
                  <a:srgbClr val="00B0F0"/>
                </a:solidFill>
              </a:rPr>
              <a:t>show engines;</a:t>
            </a:r>
          </a:p>
          <a:p>
            <a:r>
              <a:rPr lang="en-US" sz="2400" dirty="0">
                <a:solidFill>
                  <a:srgbClr val="00B0F0"/>
                </a:solidFill>
              </a:rPr>
              <a:t>set default_storage_engine = memory;</a:t>
            </a:r>
          </a:p>
        </p:txBody>
      </p:sp>
      <p:sp>
        <p:nvSpPr>
          <p:cNvPr id="7" name="Rectangle 6">
            <a:extLst>
              <a:ext uri="{FF2B5EF4-FFF2-40B4-BE49-F238E27FC236}">
                <a16:creationId xmlns:a16="http://schemas.microsoft.com/office/drawing/2014/main" id="{DDE89875-348C-4254-B27A-CE191D2ACD2B}"/>
              </a:ext>
            </a:extLst>
          </p:cNvPr>
          <p:cNvSpPr/>
          <p:nvPr/>
        </p:nvSpPr>
        <p:spPr>
          <a:xfrm>
            <a:off x="7850790" y="1314048"/>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int,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Tree>
    <p:extLst>
      <p:ext uri="{BB962C8B-B14F-4D97-AF65-F5344CB8AC3E}">
        <p14:creationId xmlns:p14="http://schemas.microsoft.com/office/powerpoint/2010/main" val="2350439288"/>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171037" y="260648"/>
            <a:ext cx="6068979" cy="276998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 </a:t>
            </a:r>
            <a:r>
              <a:rPr lang="en-US" b="0" i="0" dirty="0">
                <a:solidFill>
                  <a:srgbClr val="999999"/>
                </a:solidFill>
                <a:effectLst/>
                <a:latin typeface="Liberation Mono"/>
              </a:rPr>
              <a:t>(</a:t>
            </a:r>
            <a:r>
              <a:rPr lang="en-US" b="0" i="0" dirty="0">
                <a:solidFill>
                  <a:srgbClr val="000000"/>
                </a:solidFill>
                <a:effectLst/>
                <a:latin typeface="Liberation Mono"/>
              </a:rPr>
              <a:t>i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MEMORY</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latin typeface="Liberation Mono"/>
              </a:rPr>
              <a:t>1</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r>
              <a:rPr lang="en-US" b="0" i="0" dirty="0">
                <a:solidFill>
                  <a:srgbClr val="00B050"/>
                </a:solidFill>
                <a:effectLst/>
                <a:latin typeface="Liberation Mono"/>
              </a:rPr>
              <a:t>        </a:t>
            </a:r>
            <a:r>
              <a:rPr lang="en-US" sz="2000" dirty="0">
                <a:solidFill>
                  <a:srgbClr val="669900"/>
                </a:solidFill>
                <a:latin typeface="Liberation Mono"/>
              </a:rPr>
              <a:t>re-start mysql server.</a:t>
            </a:r>
            <a:endParaRPr lang="en-IN" sz="2000" dirty="0">
              <a:solidFill>
                <a:srgbClr val="669900"/>
              </a:solidFill>
              <a:latin typeface="Liberation Mono"/>
            </a:endParaRPr>
          </a:p>
          <a:p>
            <a:pPr algn="just"/>
            <a:r>
              <a:rPr lang="en-IN" dirty="0">
                <a:solidFill>
                  <a:srgbClr val="0077AA"/>
                </a:solidFill>
                <a:latin typeface="Liberation Mono"/>
              </a:rPr>
              <a:t>        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0" name="TextBox 9">
            <a:extLst>
              <a:ext uri="{FF2B5EF4-FFF2-40B4-BE49-F238E27FC236}">
                <a16:creationId xmlns:a16="http://schemas.microsoft.com/office/drawing/2014/main" id="{15FA0200-A67B-4772-81A8-66C5B1C3C747}"/>
              </a:ext>
            </a:extLst>
          </p:cNvPr>
          <p:cNvSpPr txBox="1"/>
          <p:nvPr/>
        </p:nvSpPr>
        <p:spPr>
          <a:xfrm>
            <a:off x="171037" y="3376151"/>
            <a:ext cx="5132875" cy="2462213"/>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a:t>
            </a:r>
            <a:r>
              <a:rPr lang="en-IN" sz="2000" dirty="0">
                <a:solidFill>
                  <a:schemeClr val="bg2">
                    <a:lumMod val="25000"/>
                  </a:schemeClr>
                </a:solidFill>
                <a:latin typeface="Liberation Mono"/>
              </a:rPr>
              <a:t> 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0077AA"/>
                </a:solidFill>
                <a:latin typeface="Liberation Mono"/>
              </a:rPr>
              <a:t>TEMPORARY </a:t>
            </a:r>
            <a:r>
              <a:rPr lang="en-US" b="0" i="0" dirty="0">
                <a:solidFill>
                  <a:srgbClr val="0077AA"/>
                </a:solidFill>
                <a:effectLst/>
                <a:latin typeface="Liberation Mono"/>
              </a:rPr>
              <a:t>TABLE</a:t>
            </a:r>
            <a:r>
              <a:rPr lang="en-US" b="0" i="0" dirty="0">
                <a:solidFill>
                  <a:srgbClr val="000000"/>
                </a:solidFill>
                <a:effectLst/>
                <a:latin typeface="Liberation Mono"/>
              </a:rPr>
              <a:t> temp1 </a:t>
            </a:r>
            <a:r>
              <a:rPr lang="en-US" b="0" i="0" dirty="0">
                <a:solidFill>
                  <a:srgbClr val="999999"/>
                </a:solidFill>
                <a:effectLst/>
                <a:latin typeface="Liberation Mono"/>
              </a:rPr>
              <a:t>(</a:t>
            </a:r>
            <a:r>
              <a:rPr lang="en-US" b="0" i="0" dirty="0">
                <a:solidFill>
                  <a:srgbClr val="000000"/>
                </a:solidFill>
                <a:effectLst/>
                <a:latin typeface="Liberation Mono"/>
              </a:rPr>
              <a:t>i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temp1</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(1);</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temp1</a:t>
            </a:r>
            <a:r>
              <a:rPr lang="en-IN" dirty="0">
                <a:latin typeface="Liberation Mono"/>
              </a:rPr>
              <a:t>;</a:t>
            </a:r>
          </a:p>
          <a:p>
            <a:pPr marL="363538" algn="just"/>
            <a:r>
              <a:rPr lang="en-IN" dirty="0">
                <a:solidFill>
                  <a:srgbClr val="4BACC6"/>
                </a:solidFill>
                <a:latin typeface="Liberation Mono"/>
              </a:rPr>
              <a:t> </a:t>
            </a:r>
            <a:r>
              <a:rPr lang="en-IN" dirty="0">
                <a:solidFill>
                  <a:srgbClr val="0077AA"/>
                </a:solidFill>
                <a:latin typeface="Liberation Mono"/>
              </a:rPr>
              <a:t>EXIT</a:t>
            </a:r>
          </a:p>
        </p:txBody>
      </p:sp>
      <p:sp>
        <p:nvSpPr>
          <p:cNvPr id="12" name="TextBox 11">
            <a:extLst>
              <a:ext uri="{FF2B5EF4-FFF2-40B4-BE49-F238E27FC236}">
                <a16:creationId xmlns:a16="http://schemas.microsoft.com/office/drawing/2014/main" id="{E15A2F8E-F83D-4F0E-A506-08A8364AA746}"/>
              </a:ext>
            </a:extLst>
          </p:cNvPr>
          <p:cNvSpPr txBox="1"/>
          <p:nvPr/>
        </p:nvSpPr>
        <p:spPr>
          <a:xfrm>
            <a:off x="5931677" y="3376151"/>
            <a:ext cx="6068979" cy="329320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 files using comma-separated values format.</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US" dirty="0">
                <a:solidFill>
                  <a:schemeClr val="bg2">
                    <a:lumMod val="25000"/>
                  </a:schemeClr>
                </a:solidFill>
                <a:latin typeface="Liberation Mono"/>
              </a:rPr>
              <a:t>csv</a:t>
            </a:r>
            <a:r>
              <a:rPr lang="en-US" dirty="0">
                <a:solidFill>
                  <a:srgbClr val="0077AA"/>
                </a:solidFill>
                <a:latin typeface="Liberation Mono"/>
              </a:rPr>
              <a:t> </a:t>
            </a:r>
            <a:r>
              <a:rPr lang="en-US" dirty="0">
                <a:solidFill>
                  <a:srgbClr val="999999"/>
                </a:solidFill>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solidFill>
                  <a:srgbClr val="0077AA"/>
                </a:solidFill>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0077AA"/>
                </a:solidFill>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solidFill>
                  <a:srgbClr val="0077AA"/>
                </a:solidFill>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999999"/>
                </a:solidFill>
                <a:latin typeface="Liberation Mono"/>
              </a:rPr>
              <a:t>)</a:t>
            </a:r>
            <a:r>
              <a:rPr lang="en-US" dirty="0">
                <a:solidFill>
                  <a:srgbClr val="0077AA"/>
                </a:solidFill>
                <a:latin typeface="Liberation Mono"/>
              </a:rPr>
              <a:t> ENGINE </a:t>
            </a:r>
            <a:r>
              <a:rPr lang="en-US" dirty="0">
                <a:solidFill>
                  <a:srgbClr val="A67F59"/>
                </a:solidFill>
                <a:latin typeface="Liberation Mono"/>
              </a:rPr>
              <a:t>=</a:t>
            </a:r>
            <a:r>
              <a:rPr lang="en-US" dirty="0">
                <a:solidFill>
                  <a:srgbClr val="0077AA"/>
                </a:solidFill>
                <a:latin typeface="Liberation Mono"/>
              </a:rPr>
              <a:t> CSV;</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chemeClr val="bg2">
                    <a:lumMod val="25000"/>
                  </a:schemeClr>
                </a:solidFill>
                <a:latin typeface="Liberation Mono"/>
              </a:rPr>
              <a:t>csv</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latin typeface="Liberation Mono"/>
              </a:rPr>
              <a:t>1, 'saleel', 'manager', 3400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dirty="0">
                <a:solidFill>
                  <a:schemeClr val="bg2">
                    <a:lumMod val="25000"/>
                  </a:schemeClr>
                </a:solidFill>
                <a:latin typeface="Liberation Mono"/>
              </a:rPr>
              <a:t>csv</a:t>
            </a:r>
            <a:r>
              <a:rPr lang="en-IN" dirty="0">
                <a:latin typeface="Liberation Mono"/>
              </a:rPr>
              <a:t>;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626111163"/>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Tree>
    <p:extLst>
      <p:ext uri="{BB962C8B-B14F-4D97-AF65-F5344CB8AC3E}">
        <p14:creationId xmlns:p14="http://schemas.microsoft.com/office/powerpoint/2010/main" val="2370293807"/>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097574674"/>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796516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latin typeface="Liberation Mono"/>
                <a:cs typeface="Arial" panose="020B0604020202020204" pitchFamily="34" charset="0"/>
              </a:rPr>
              <a:t>CREATE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4050128"/>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196977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2862947995"/>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431545163"/>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latin typeface="Liberation Mono"/>
                <a:cs typeface="Arial" panose="020B0604020202020204" pitchFamily="34" charset="0"/>
              </a:rPr>
              <a:t>primary key,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77AA"/>
                </a:solidFill>
                <a:latin typeface="Liberation Mono"/>
                <a:cs typeface="Arial" panose="020B0604020202020204" pitchFamily="34" charset="0"/>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77AA"/>
                </a:solidFill>
                <a:latin typeface="Liberation Mono"/>
                <a:cs typeface="Arial" panose="020B0604020202020204" pitchFamily="34" charset="0"/>
              </a:rPr>
              <a:t>DEFAULT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4968558"/>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420435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100,</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200,</a:t>
            </a:r>
          </a:p>
          <a:p>
            <a:pPr marL="273050"/>
            <a:r>
              <a:rPr lang="en-IN" dirty="0">
                <a:latin typeface="Liberation Mono"/>
                <a:cs typeface="Arial" panose="020B0604020202020204" pitchFamily="34" charset="0"/>
              </a:rPr>
              <a:t>   c4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c5</a:t>
            </a:r>
            <a:r>
              <a:rPr lang="en-IN" dirty="0">
                <a:solidFill>
                  <a:srgbClr val="834689"/>
                </a:solidFill>
                <a:latin typeface="Liberation Mono"/>
                <a:cs typeface="Arial" panose="020B0604020202020204" pitchFamily="34" charset="0"/>
              </a:rPr>
              <a:t> INT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1, 1);</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2, 2);</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3, 3);</a:t>
            </a:r>
          </a:p>
        </p:txBody>
      </p:sp>
      <p:pic>
        <p:nvPicPr>
          <p:cNvPr id="13" name="Picture 12">
            <a:extLst>
              <a:ext uri="{FF2B5EF4-FFF2-40B4-BE49-F238E27FC236}">
                <a16:creationId xmlns:a16="http://schemas.microsoft.com/office/drawing/2014/main" id="{D3D943BD-2AE6-4F49-9C89-17FF2511A864}"/>
              </a:ext>
            </a:extLst>
          </p:cNvPr>
          <p:cNvPicPr>
            <a:picLocks noChangeAspect="1"/>
          </p:cNvPicPr>
          <p:nvPr/>
        </p:nvPicPr>
        <p:blipFill>
          <a:blip r:embed="rId2"/>
          <a:stretch>
            <a:fillRect/>
          </a:stretch>
        </p:blipFill>
        <p:spPr>
          <a:xfrm>
            <a:off x="3863751" y="1257620"/>
            <a:ext cx="7115449" cy="1739332"/>
          </a:xfrm>
          <a:prstGeom prst="rect">
            <a:avLst/>
          </a:prstGeom>
        </p:spPr>
      </p:pic>
    </p:spTree>
    <p:extLst>
      <p:ext uri="{BB962C8B-B14F-4D97-AF65-F5344CB8AC3E}">
        <p14:creationId xmlns:p14="http://schemas.microsoft.com/office/powerpoint/2010/main" val="251389532"/>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181650573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76230" y="5022258"/>
            <a:ext cx="3515629" cy="140038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69135741"/>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445744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816835051"/>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780928"/>
            <a:ext cx="8839200"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auto_increment_offset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5</a:t>
            </a:r>
            <a:endParaRPr lang="en-IN" dirty="0">
              <a:solidFill>
                <a:srgbClr val="0089A4"/>
              </a:solidFill>
              <a:latin typeface="Liberation Mono"/>
            </a:endParaRPr>
          </a:p>
          <a:p>
            <a:pPr marL="171450" indent="-171450">
              <a:buFont typeface="Arial" panose="020B0604020202020204" pitchFamily="34" charset="0"/>
              <a:buChar char="•"/>
            </a:pPr>
            <a:endParaRPr lang="en-IN" sz="800" dirty="0">
              <a:solidFill>
                <a:srgbClr val="0089A4"/>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auto_increment_increment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10</a:t>
            </a:r>
          </a:p>
          <a:p>
            <a:pPr marL="342900" indent="-342900">
              <a:buFont typeface="Arial" panose="020B0604020202020204" pitchFamily="34" charset="0"/>
              <a:buChar char="•"/>
            </a:pPr>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5640641"/>
      </p:ext>
    </p:extLst>
  </p:cSld>
  <p:clrMapOvr>
    <a:masterClrMapping/>
  </p:clrMapOvr>
  <p:transition/>
</p:sld>
</file>

<file path=ppt/slides/slide44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1052058271"/>
      </p:ext>
    </p:extLst>
  </p:cSld>
  <p:clrMapOvr>
    <a:masterClrMapping/>
  </p:clrMapOvr>
  <p:transition/>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564905"/>
            <a:ext cx="11784066" cy="224676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157193"/>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308849"/>
            <a:ext cx="11784066" cy="1046440"/>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LIKE</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preserves generated column information</a:t>
            </a:r>
            <a:r>
              <a:rPr lang="en-IN"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SELECT</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does not preserves generated column information</a:t>
            </a:r>
            <a:r>
              <a:rPr lang="en-IN" dirty="0">
                <a:latin typeface="Arial" panose="020B0604020202020204" pitchFamily="34" charset="0"/>
                <a:cs typeface="Arial" panose="020B0604020202020204" pitchFamily="34" charset="0"/>
              </a:rPr>
              <a:t> from the original table.</a:t>
            </a:r>
          </a:p>
        </p:txBody>
      </p:sp>
    </p:spTree>
    <p:extLst>
      <p:ext uri="{BB962C8B-B14F-4D97-AF65-F5344CB8AC3E}">
        <p14:creationId xmlns:p14="http://schemas.microsoft.com/office/powerpoint/2010/main" val="1417455883"/>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990055"/>
                </a:solidFill>
                <a:latin typeface="Arial" panose="020B0604020202020204" pitchFamily="34" charset="0"/>
                <a:cs typeface="Arial" panose="020B0604020202020204" pitchFamily="34" charset="0"/>
              </a:rPr>
              <a:t>NOT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UNIQUE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PRIMARY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COMMENT</a:t>
            </a:r>
            <a:r>
              <a:rPr lang="en-IN" dirty="0">
                <a:solidFill>
                  <a:srgbClr val="000000"/>
                </a:solidFill>
                <a:latin typeface="Arial" panose="020B0604020202020204" pitchFamily="34" charset="0"/>
                <a:cs typeface="Arial" panose="020B0604020202020204" pitchFamily="34" charset="0"/>
              </a:rPr>
              <a:t> </a:t>
            </a:r>
            <a:r>
              <a:rPr lang="en-IN" i="1" dirty="0">
                <a:solidFill>
                  <a:srgbClr val="669900"/>
                </a:solidFill>
                <a:latin typeface="Arial" panose="020B0604020202020204" pitchFamily="34" charset="0"/>
                <a:cs typeface="Arial" panose="020B0604020202020204" pitchFamily="34" charset="0"/>
              </a:rPr>
              <a:t>'string'</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628800"/>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3068960"/>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477294644"/>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extLst>
              <p:ext uri="{D42A27DB-BD31-4B8C-83A1-F6EECF244321}">
                <p14:modId xmlns:p14="http://schemas.microsoft.com/office/powerpoint/2010/main" val="2965995194"/>
              </p:ext>
            </p:extLst>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extLst>
              <p:ext uri="{D42A27DB-BD31-4B8C-83A1-F6EECF244321}">
                <p14:modId xmlns:p14="http://schemas.microsoft.com/office/powerpoint/2010/main" val="314986219"/>
              </p:ext>
            </p:extLst>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251071733"/>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5573786" y="1700726"/>
            <a:ext cx="657088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4700,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(0,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3400, 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(100,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3200,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2600, 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(0, </a:t>
            </a:r>
            <a:r>
              <a:rPr lang="en-US" dirty="0">
                <a:solidFill>
                  <a:srgbClr val="669900"/>
                </a:solidFill>
                <a:latin typeface="Liberation Mono"/>
              </a:rPr>
              <a:t>'omkar'</a:t>
            </a:r>
            <a:r>
              <a:rPr lang="en-US" dirty="0">
                <a:latin typeface="Liberation Mono"/>
                <a:cs typeface="Arial" panose="020B0604020202020204" pitchFamily="34" charset="0"/>
              </a:rPr>
              <a:t>, 4500, 300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325C189-CB9F-45EA-AC9D-7E21C0DF022A}"/>
              </a:ext>
            </a:extLst>
          </p:cNvPr>
          <p:cNvSpPr/>
          <p:nvPr/>
        </p:nvSpPr>
        <p:spPr>
          <a:xfrm>
            <a:off x="173185" y="4244895"/>
            <a:ext cx="11449272"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-200, </a:t>
            </a:r>
            <a:r>
              <a:rPr lang="en-IN" dirty="0">
                <a:solidFill>
                  <a:srgbClr val="669900"/>
                </a:solidFill>
                <a:latin typeface="Liberation Mono"/>
              </a:rPr>
              <a:t>'</a:t>
            </a:r>
            <a:r>
              <a:rPr lang="en-IN" dirty="0" err="1">
                <a:solidFill>
                  <a:srgbClr val="669900"/>
                </a:solidFill>
                <a:latin typeface="Liberation Mono"/>
              </a:rPr>
              <a:t>rahul</a:t>
            </a:r>
            <a:r>
              <a:rPr lang="en-IN" dirty="0">
                <a:solidFill>
                  <a:srgbClr val="669900"/>
                </a:solidFill>
                <a:latin typeface="Liberation Mono"/>
              </a:rPr>
              <a:t>'</a:t>
            </a:r>
            <a:r>
              <a:rPr lang="en-IN" dirty="0">
                <a:solidFill>
                  <a:schemeClr val="tx1">
                    <a:lumMod val="95000"/>
                    <a:lumOff val="5000"/>
                  </a:schemeClr>
                </a:solidFill>
                <a:latin typeface="Liberation Mono"/>
                <a:cs typeface="Arial" panose="020B0604020202020204" pitchFamily="34" charset="0"/>
              </a:rPr>
              <a:t>, 3000, 300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endParaRPr lang="en-IN"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0077AA"/>
                </a:solidFill>
                <a:latin typeface="Liberation Mono"/>
                <a:cs typeface="Arial" panose="020B0604020202020204" pitchFamily="34" charset="0"/>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a:t>
            </a:r>
            <a:r>
              <a:rPr lang="en-US" dirty="0">
                <a:solidFill>
                  <a:srgbClr val="0077AA"/>
                </a:solidFill>
                <a:latin typeface="Liberation Mono"/>
                <a:cs typeface="Arial" panose="020B0604020202020204" pitchFamily="34" charset="0"/>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74912100"/>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UNSIGNED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765064062"/>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CONSTRAINTS can be classified into two types – </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 Level</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Level.</a:t>
            </a:r>
          </a:p>
          <a:p>
            <a:endParaRPr lang="en-US" sz="800"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column level constraints can apply only to one column where as table level constraints are applied to the entire table.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7529861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MUL.</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MUL</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771600909"/>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75410204"/>
      </p:ext>
    </p:extLst>
  </p:cSld>
  <p:clrMapOvr>
    <a:masterClrMapping/>
  </p:clrMapOvr>
  <p:transition/>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27409716"/>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156982"/>
            <a:ext cx="11737305"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797152"/>
            <a:ext cx="11810107" cy="1661993"/>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1323439"/>
          </a:xfrm>
          <a:prstGeom prst="rect">
            <a:avLst/>
          </a:prstGeom>
        </p:spPr>
        <p:txBody>
          <a:bodyPr wrap="square">
            <a:spAutoFit/>
          </a:bodyPr>
          <a:lstStyle/>
          <a:p>
            <a:r>
              <a:rPr lang="en-US" sz="2000" dirty="0">
                <a:latin typeface="Palatino Linotype" panose="02040502050505030304"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1269394051"/>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po_number</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supplier_id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solidFill>
                  <a:schemeClr val="bg1">
                    <a:lumMod val="65000"/>
                  </a:schemeClr>
                </a:solidFill>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NOT</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NULL</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255</a:t>
            </a:r>
            <a:r>
              <a:rPr lang="en-US" dirty="0">
                <a:solidFill>
                  <a:schemeClr val="bg1">
                    <a:lumMod val="65000"/>
                  </a:schemeClr>
                </a:solidFill>
                <a:latin typeface="Liberation Mono"/>
                <a:cs typeface="Arial" panose="020B0604020202020204" pitchFamily="34" charset="0"/>
              </a:rPr>
              <a:t>)</a:t>
            </a:r>
          </a:p>
          <a:p>
            <a:pPr marL="273050"/>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43040108"/>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customerID , productID, timeID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extLst>
              <p:ext uri="{D42A27DB-BD31-4B8C-83A1-F6EECF244321}">
                <p14:modId xmlns:p14="http://schemas.microsoft.com/office/powerpoint/2010/main" val="3431802138"/>
              </p:ext>
            </p:extLst>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3938516926"/>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productID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VARCHAR(255)</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paymentID , orderID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Tree>
    <p:extLst>
      <p:ext uri="{BB962C8B-B14F-4D97-AF65-F5344CB8AC3E}">
        <p14:creationId xmlns:p14="http://schemas.microsoft.com/office/powerpoint/2010/main" val="2983727283"/>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 </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7" name="Rectangle 6">
            <a:extLst>
              <a:ext uri="{FF2B5EF4-FFF2-40B4-BE49-F238E27FC236}">
                <a16:creationId xmlns:a16="http://schemas.microsoft.com/office/drawing/2014/main" id="{6A0308C0-5A1E-4DED-8346-289F3F69463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370543389"/>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 </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4" name="Rectangle 3">
            <a:extLst>
              <a:ext uri="{FF2B5EF4-FFF2-40B4-BE49-F238E27FC236}">
                <a16:creationId xmlns:a16="http://schemas.microsoft.com/office/drawing/2014/main" id="{4E77E1CD-1B28-418A-86EB-D2C9530650D9}"/>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437615011"/>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4A29F24F-BB78-4C70-ABBA-56420205AA2D}"/>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301514445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929606"/>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1CE32152-669D-4821-9671-218DA78DE48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702387324"/>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0147" y="3248036"/>
            <a:ext cx="7884876"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2244807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phone</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407179427"/>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8021FECC-200C-46BA-9C39-A5D92606F51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1067024357"/>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3144720"/>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17" name="Rectangle 16">
            <a:extLst>
              <a:ext uri="{FF2B5EF4-FFF2-40B4-BE49-F238E27FC236}">
                <a16:creationId xmlns:a16="http://schemas.microsoft.com/office/drawing/2014/main" id="{2419CA5D-D819-4FE9-A9F4-2DC16662684F}"/>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412391149"/>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2D95FE12-F1E2-433E-877B-2B5779BC667F}"/>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Tree>
    <p:extLst>
      <p:ext uri="{BB962C8B-B14F-4D97-AF65-F5344CB8AC3E}">
        <p14:creationId xmlns:p14="http://schemas.microsoft.com/office/powerpoint/2010/main" val="803966268"/>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996400"/>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709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400506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400506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639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3" name="Rectangle 2">
            <a:extLst>
              <a:ext uri="{FF2B5EF4-FFF2-40B4-BE49-F238E27FC236}">
                <a16:creationId xmlns:a16="http://schemas.microsoft.com/office/drawing/2014/main" id="{D67D393E-B18E-4042-A3EF-007B4A93589F}"/>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4" name="Rectangle 3">
            <a:extLst>
              <a:ext uri="{FF2B5EF4-FFF2-40B4-BE49-F238E27FC236}">
                <a16:creationId xmlns:a16="http://schemas.microsoft.com/office/drawing/2014/main" id="{7E86EA23-FC5C-441F-9076-FF9C2AFAD334}"/>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838463141"/>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Tree>
    <p:extLst>
      <p:ext uri="{BB962C8B-B14F-4D97-AF65-F5344CB8AC3E}">
        <p14:creationId xmlns:p14="http://schemas.microsoft.com/office/powerpoint/2010/main" val="2885418822"/>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2866499752"/>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6" name="Rectangle 5"/>
          <p:cNvSpPr/>
          <p:nvPr/>
        </p:nvSpPr>
        <p:spPr>
          <a:xfrm>
            <a:off x="263352" y="908720"/>
            <a:ext cx="11737304" cy="3816429"/>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832573"/>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Tree>
    <p:extLst>
      <p:ext uri="{BB962C8B-B14F-4D97-AF65-F5344CB8AC3E}">
        <p14:creationId xmlns:p14="http://schemas.microsoft.com/office/powerpoint/2010/main" val="221651253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99392"/>
            <a:ext cx="86868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9" name="Rectangle 8">
            <a:extLst>
              <a:ext uri="{FF2B5EF4-FFF2-40B4-BE49-F238E27FC236}">
                <a16:creationId xmlns:a16="http://schemas.microsoft.com/office/drawing/2014/main" id="{2075545C-D06F-4211-A058-1F78AEAC5D7E}"/>
              </a:ext>
            </a:extLst>
          </p:cNvPr>
          <p:cNvSpPr/>
          <p:nvPr/>
        </p:nvSpPr>
        <p:spPr>
          <a:xfrm>
            <a:off x="212661" y="908720"/>
            <a:ext cx="1634868"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Table</a:t>
            </a:r>
          </a:p>
        </p:txBody>
      </p:sp>
      <p:sp>
        <p:nvSpPr>
          <p:cNvPr id="10" name="Rectangle 9">
            <a:extLst>
              <a:ext uri="{FF2B5EF4-FFF2-40B4-BE49-F238E27FC236}">
                <a16:creationId xmlns:a16="http://schemas.microsoft.com/office/drawing/2014/main" id="{FA0B3443-575A-4843-8C92-C011749849A6}"/>
              </a:ext>
            </a:extLst>
          </p:cNvPr>
          <p:cNvSpPr/>
          <p:nvPr/>
        </p:nvSpPr>
        <p:spPr>
          <a:xfrm>
            <a:off x="6715403" y="952732"/>
            <a:ext cx="257097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933056"/>
            <a:ext cx="11787994" cy="2641749"/>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7, it will not allow.</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6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 it will not allow.</a:t>
            </a:r>
          </a:p>
          <a:p>
            <a:pPr marL="285750" indent="-285750"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9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3 , it will not allow.</a:t>
            </a: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it will not allow.</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extLst>
              <p:ext uri="{D42A27DB-BD31-4B8C-83A1-F6EECF244321}">
                <p14:modId xmlns:p14="http://schemas.microsoft.com/office/powerpoint/2010/main" val="926889"/>
              </p:ext>
            </p:extLst>
          </p:nvPr>
        </p:nvGraphicFramePr>
        <p:xfrm>
          <a:off x="263318" y="1413039"/>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extLst>
              <p:ext uri="{D42A27DB-BD31-4B8C-83A1-F6EECF244321}">
                <p14:modId xmlns:p14="http://schemas.microsoft.com/office/powerpoint/2010/main" val="1026644293"/>
              </p:ext>
            </p:extLst>
          </p:nvPr>
        </p:nvGraphicFramePr>
        <p:xfrm>
          <a:off x="6838034" y="1413039"/>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Tree>
    <p:extLst>
      <p:ext uri="{BB962C8B-B14F-4D97-AF65-F5344CB8AC3E}">
        <p14:creationId xmlns:p14="http://schemas.microsoft.com/office/powerpoint/2010/main" val="861043411"/>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492716"/>
          </a:xfrm>
          <a:prstGeom prst="rect">
            <a:avLst/>
          </a:prstGeom>
        </p:spPr>
        <p:txBody>
          <a:bodyPr wrap="square">
            <a:spAutoFit/>
          </a:bodyPr>
          <a:lstStyle/>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308324"/>
          </a:xfrm>
          <a:prstGeom prst="rect">
            <a:avLst/>
          </a:prstGeom>
          <a:noFill/>
        </p:spPr>
        <p:txBody>
          <a:bodyPr wrap="square">
            <a:spAutoFit/>
          </a:bodyPr>
          <a:lstStyle/>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184520"/>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it will not allow.</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table, it will not allow.</a:t>
            </a:r>
          </a:p>
        </p:txBody>
      </p:sp>
    </p:spTree>
    <p:extLst>
      <p:ext uri="{BB962C8B-B14F-4D97-AF65-F5344CB8AC3E}">
        <p14:creationId xmlns:p14="http://schemas.microsoft.com/office/powerpoint/2010/main" val="2821955266"/>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referenced table,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4166134937"/>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730351604"/>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1414711707"/>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011611900"/>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35776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54688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54688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929606"/>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
        <p:nvSpPr>
          <p:cNvPr id="14" name="Rectangle 13">
            <a:extLst>
              <a:ext uri="{FF2B5EF4-FFF2-40B4-BE49-F238E27FC236}">
                <a16:creationId xmlns:a16="http://schemas.microsoft.com/office/drawing/2014/main" id="{56BDB6F6-614D-4584-A193-4E1C4FF3BEEC}"/>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808295054"/>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constraint_name</a:t>
            </a:r>
          </a:p>
        </p:txBody>
      </p:sp>
    </p:spTree>
    <p:extLst>
      <p:ext uri="{BB962C8B-B14F-4D97-AF65-F5344CB8AC3E}">
        <p14:creationId xmlns:p14="http://schemas.microsoft.com/office/powerpoint/2010/main" val="3250782812"/>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125868"/>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795" y="6156594"/>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a:t>
            </a:r>
          </a:p>
        </p:txBody>
      </p:sp>
    </p:spTree>
    <p:extLst>
      <p:ext uri="{BB962C8B-B14F-4D97-AF65-F5344CB8AC3E}">
        <p14:creationId xmlns:p14="http://schemas.microsoft.com/office/powerpoint/2010/main" val="2858012010"/>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631216"/>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buFont typeface="Arial" panose="020B0604020202020204" pitchFamily="34" charset="0"/>
              <a:buChar char="•"/>
            </a:pPr>
            <a:endParaRPr lang="en-IN" sz="20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74717677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degree, cardinality, domain and union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600986"/>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a:t>
            </a:r>
            <a:r>
              <a:rPr lang="en-IN" b="1" dirty="0">
                <a:solidFill>
                  <a:schemeClr val="tx1">
                    <a:lumMod val="75000"/>
                    <a:lumOff val="25000"/>
                  </a:schemeClr>
                </a:solidFill>
                <a:latin typeface="Palatino Linotype" panose="02040502050505030304" pitchFamily="18" charset="0"/>
              </a:rPr>
              <a:t>is called the domain of the attribute</a:t>
            </a:r>
            <a:r>
              <a:rPr lang="en-IN" dirty="0">
                <a:solidFill>
                  <a:schemeClr val="tx1">
                    <a:lumMod val="75000"/>
                    <a:lumOff val="25000"/>
                  </a:schemeClr>
                </a:solidFill>
                <a:latin typeface="Palatino Linotype" panose="02040502050505030304" pitchFamily="18" charset="0"/>
              </a:rPr>
              <a:t>. (</a:t>
            </a:r>
            <a:r>
              <a:rPr lang="en-IN" b="1" dirty="0">
                <a:solidFill>
                  <a:srgbClr val="5C4504"/>
                </a:solidFill>
                <a:latin typeface="Palatino Linotype" panose="02040502050505030304" pitchFamily="18" charset="0"/>
              </a:rPr>
              <a:t>Data Type</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4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UPDATE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673718274"/>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289100957"/>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1327898604"/>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3014314821"/>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9030654"/>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937375420"/>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929606"/>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
        <p:nvSpPr>
          <p:cNvPr id="9" name="Rectangle 8">
            <a:extLst>
              <a:ext uri="{FF2B5EF4-FFF2-40B4-BE49-F238E27FC236}">
                <a16:creationId xmlns:a16="http://schemas.microsoft.com/office/drawing/2014/main" id="{2D64868D-DAD5-48A6-83CE-7BE1392A829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733812319"/>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5D966286-AC6F-48F8-8B53-006F6311924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CHECK </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constraint_name</a:t>
            </a:r>
          </a:p>
        </p:txBody>
      </p:sp>
    </p:spTree>
    <p:extLst>
      <p:ext uri="{BB962C8B-B14F-4D97-AF65-F5344CB8AC3E}">
        <p14:creationId xmlns:p14="http://schemas.microsoft.com/office/powerpoint/2010/main" val="829947537"/>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807967"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807968"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290745" y="6237312"/>
            <a:ext cx="11901255"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929606"/>
            <a:ext cx="8641754" cy="646331"/>
          </a:xfrm>
          <a:prstGeom prst="rect">
            <a:avLst/>
          </a:prstGeom>
        </p:spPr>
        <p:txBody>
          <a:bodyPr wrap="squar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table_name</a:t>
            </a:r>
          </a:p>
          <a:p>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CHECK </a:t>
            </a:r>
            <a:r>
              <a:rPr lang="en-IN" dirty="0">
                <a:latin typeface="Liberation Mono"/>
                <a:cs typeface="Arial" panose="020B0604020202020204" pitchFamily="34" charset="0"/>
              </a:rPr>
              <a:t>[ </a:t>
            </a:r>
            <a:r>
              <a:rPr lang="en-IN" dirty="0">
                <a:solidFill>
                  <a:srgbClr val="0077AA"/>
                </a:solidFill>
                <a:latin typeface="Liberation Mono"/>
              </a:rPr>
              <a:t>CONSTRAINT</a:t>
            </a:r>
            <a:r>
              <a:rPr lang="en-IN" dirty="0">
                <a:latin typeface="Liberation Mono"/>
                <a:cs typeface="Arial" panose="020B0604020202020204" pitchFamily="34" charset="0"/>
              </a:rPr>
              <a:t> ] constraint_name</a:t>
            </a:r>
          </a:p>
        </p:txBody>
      </p:sp>
      <p:sp>
        <p:nvSpPr>
          <p:cNvPr id="3" name="Rectangle 2">
            <a:extLst>
              <a:ext uri="{FF2B5EF4-FFF2-40B4-BE49-F238E27FC236}">
                <a16:creationId xmlns:a16="http://schemas.microsoft.com/office/drawing/2014/main" id="{9A06BAFC-3513-4258-975C-DEBCA177A71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828296770"/>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009726"/>
            <a:ext cx="8411524" cy="923330"/>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&gt;10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475890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169551"/>
          </a:xfrm>
          <a:prstGeom prst="rect">
            <a:avLst/>
          </a:prstGeom>
        </p:spPr>
        <p:txBody>
          <a:bodyPr wrap="square">
            <a:spAutoFit/>
          </a:bodyPr>
          <a:lstStyle/>
          <a:p>
            <a:pPr lvl="0" algn="r">
              <a:spcBef>
                <a:spcPct val="0"/>
              </a:spcBef>
              <a:defRPr/>
            </a:pPr>
            <a:r>
              <a:rPr lang="en-IN" sz="3500" b="1" i="1" dirty="0">
                <a:solidFill>
                  <a:srgbClr val="FF9900"/>
                </a:solidFill>
                <a:latin typeface="Arial" pitchFamily="34" charset="0"/>
                <a:cs typeface="Arial" pitchFamily="34" charset="0"/>
              </a:rPr>
              <a:t>A domain constraint and types of data integrity constraints</a:t>
            </a:r>
            <a:endParaRPr lang="en-US" sz="35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or it should be null.</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382688" y="2607295"/>
            <a:ext cx="11622137" cy="461665"/>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2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a:t>
            </a:r>
            <a:r>
              <a:rPr lang="en-IN" sz="2400" b="1" dirty="0">
                <a:solidFill>
                  <a:schemeClr val="tx1">
                    <a:lumMod val="75000"/>
                    <a:lumOff val="25000"/>
                  </a:schemeClr>
                </a:solidFill>
                <a:latin typeface="Palatino Linotype" panose="02040502050505030304" pitchFamily="18" charset="0"/>
                <a:cs typeface="Arial" panose="020B0604020202020204" pitchFamily="34" charset="0"/>
              </a:rPr>
              <a:t>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a:t>
            </a:r>
            <a:r>
              <a:rPr lang="en-IN" sz="2200" b="1" dirty="0">
                <a:solidFill>
                  <a:schemeClr val="tx1">
                    <a:lumMod val="75000"/>
                    <a:lumOff val="25000"/>
                  </a:schemeClr>
                </a:solidFill>
                <a:latin typeface="Palatino Linotype" panose="02040502050505030304" pitchFamily="18" charset="0"/>
                <a:cs typeface="Arial" panose="020B0604020202020204" pitchFamily="34" charset="0"/>
              </a:rPr>
              <a:t>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9142810" cy="3787062"/>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 and 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12 and 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1, 0</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pPr>
              <a:lnSpc>
                <a:spcPct val="150000"/>
              </a:lnSpc>
            </a:pPr>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3328086733"/>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6092825" cy="1692771"/>
          </a:xfrm>
          <a:prstGeom prst="rect">
            <a:avLst/>
          </a:prstGeom>
        </p:spPr>
        <p:txBody>
          <a:bodyPr>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p:txBody>
      </p:sp>
    </p:spTree>
    <p:extLst>
      <p:ext uri="{BB962C8B-B14F-4D97-AF65-F5344CB8AC3E}">
        <p14:creationId xmlns:p14="http://schemas.microsoft.com/office/powerpoint/2010/main" val="3510893457"/>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1484784"/>
            <a:ext cx="11593288" cy="5293757"/>
          </a:xfrm>
          <a:prstGeom prst="rect">
            <a:avLst/>
          </a:prstGeom>
        </p:spPr>
        <p:txBody>
          <a:bodyPr wrap="square">
            <a:spAutoFit/>
          </a:bodyPr>
          <a:lstStyle/>
          <a:p>
            <a:r>
              <a:rPr lang="en-IN" sz="2000" dirty="0">
                <a:solidFill>
                  <a:schemeClr val="tx1">
                    <a:lumMod val="95000"/>
                    <a:lumOff val="5000"/>
                  </a:schemeClr>
                </a:solidFill>
                <a:latin typeface="Liberation Mono"/>
                <a:cs typeface="Arial" panose="020B0604020202020204" pitchFamily="34" charset="0"/>
              </a:rPr>
              <a:t>ALTER TABLE tbl_name </a:t>
            </a:r>
          </a:p>
          <a:p>
            <a:endParaRPr lang="en-IN" sz="2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 [, alter_specification] </a:t>
            </a:r>
            <a:r>
              <a:rPr lang="en-US" sz="2000" dirty="0">
                <a:solidFill>
                  <a:srgbClr val="0077AA"/>
                </a:solidFill>
                <a:latin typeface="Liberation Mono"/>
              </a:rPr>
              <a:t>. . .</a:t>
            </a:r>
            <a:endParaRPr lang="en-IN" sz="2000" dirty="0">
              <a:solidFill>
                <a:schemeClr val="tx1">
                  <a:lumMod val="95000"/>
                  <a:lumOff val="5000"/>
                </a:schemeClr>
              </a:solidFill>
              <a:latin typeface="Liberation Mono"/>
              <a:cs typeface="Arial" panose="020B0604020202020204" pitchFamily="34" charset="0"/>
            </a:endParaRPr>
          </a:p>
          <a:p>
            <a:endParaRPr lang="en-IN" sz="2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[COLUMN] (col_name column_definition,</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{INDEX|KEY} [index_name] (</a:t>
            </a:r>
            <a:r>
              <a:rPr lang="en-IN" sz="2000" dirty="0" err="1">
                <a:solidFill>
                  <a:schemeClr val="tx1">
                    <a:lumMod val="95000"/>
                    <a:lumOff val="5000"/>
                  </a:schemeClr>
                </a:solidFill>
                <a:latin typeface="Liberation Mono"/>
                <a:cs typeface="Arial" panose="020B0604020202020204" pitchFamily="34" charset="0"/>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[CONSTRAINT [symbol]] PRIMARY 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[CONSTRAINT [symbol]] UNIQUE 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[CONSTRAINT [symbol]] FOREIGN KEY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CHANGE [COLUMN] old_col_name new_col_name column_definition [FIRST|AFTER 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MODIFY [COLUMN] col_name column_definition [FIRST | AFTER 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DROP [COLUMN] 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DROP PRIMARY 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DROP {INDEX|KEY} 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DROP FOREIGN KEY 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RENAME [TO|AS] new_tbl_name</a:t>
            </a:r>
          </a:p>
        </p:txBody>
      </p:sp>
    </p:spTree>
    <p:extLst>
      <p:ext uri="{BB962C8B-B14F-4D97-AF65-F5344CB8AC3E}">
        <p14:creationId xmlns:p14="http://schemas.microsoft.com/office/powerpoint/2010/main" val="2581842829"/>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50117"/>
            <a:ext cx="7154010" cy="1711366"/>
          </a:xfrm>
          <a:prstGeom prst="rect">
            <a:avLst/>
          </a:prstGeom>
        </p:spPr>
        <p:txBody>
          <a:bodyPr wrap="non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 InnoDB</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DROP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COLUMN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c4</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DROP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COLUMN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c5,</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p>
        </p:txBody>
      </p:sp>
    </p:spTree>
    <p:extLst>
      <p:ext uri="{BB962C8B-B14F-4D97-AF65-F5344CB8AC3E}">
        <p14:creationId xmlns:p14="http://schemas.microsoft.com/office/powerpoint/2010/main" val="423878017"/>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rgbClr val="0077AA"/>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DCABB0F7-8533-4605-A541-9EC1AFBEAF10}"/>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28471705"/>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(114, 2005,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4367808" y="4747410"/>
            <a:ext cx="7824192"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556085280"/>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
        <p:nvSpPr>
          <p:cNvPr id="8" name="Rectangle 7">
            <a:extLst>
              <a:ext uri="{FF2B5EF4-FFF2-40B4-BE49-F238E27FC236}">
                <a16:creationId xmlns:a16="http://schemas.microsoft.com/office/drawing/2014/main" id="{1CCF7153-E32C-42AB-852E-2A2341E0AD98}"/>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700684605"/>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 'A1', 'silver', '</a:t>
            </a:r>
            <a:r>
              <a:rPr lang="en-US" dirty="0">
                <a:latin typeface="Liberation Mono"/>
                <a:cs typeface="Arial" panose="020B0604020202020204" pitchFamily="34" charset="0"/>
              </a:rPr>
              <a:t> Honda was the first Japanese automobile manufacturer to release a dedicated luxury brand, Acura, in 1986.</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58049471"/>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
        <p:nvSpPr>
          <p:cNvPr id="7" name="Rectangle 6">
            <a:extLst>
              <a:ext uri="{FF2B5EF4-FFF2-40B4-BE49-F238E27FC236}">
                <a16:creationId xmlns:a16="http://schemas.microsoft.com/office/drawing/2014/main" id="{7DBEE7C2-6CF0-4D31-AC68-B7740937C85D}"/>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649187668"/>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0141849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382286"/>
            <a:ext cx="11449272" cy="3785652"/>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3-Tier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b="1" dirty="0">
                <a:solidFill>
                  <a:srgbClr val="FF0000"/>
                </a:solidFill>
                <a:latin typeface="Arial" pitchFamily="34" charset="0"/>
                <a:cs typeface="Arial" pitchFamily="34" charset="0"/>
              </a:rPr>
              <a:t>Database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113" indent="-90011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42905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domain constraint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399039" y="1219200"/>
            <a:ext cx="10369153"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Palatino Linotype" panose="02040502050505030304" pitchFamily="18" charset="0"/>
              </a:rPr>
              <a:t>Domain Constraint = </a:t>
            </a:r>
            <a:r>
              <a:rPr lang="en-IN" sz="2000" dirty="0">
                <a:solidFill>
                  <a:srgbClr val="0089A4"/>
                </a:solidFill>
                <a:latin typeface="Palatino Linotype" panose="02040502050505030304" pitchFamily="18" charset="0"/>
              </a:rPr>
              <a:t>data type + Constraints (NOT NULL / UNIQUE / PRIMARY KEY / FOREIGN KEY / CHECK / DEFAULT)</a:t>
            </a:r>
          </a:p>
        </p:txBody>
      </p:sp>
      <p:sp>
        <p:nvSpPr>
          <p:cNvPr id="8" name="Rectangle 7"/>
          <p:cNvSpPr/>
          <p:nvPr/>
        </p:nvSpPr>
        <p:spPr>
          <a:xfrm>
            <a:off x="407368" y="2643183"/>
            <a:ext cx="11377264" cy="646331"/>
          </a:xfrm>
          <a:prstGeom prst="rect">
            <a:avLst/>
          </a:prstGeom>
        </p:spPr>
        <p:txBody>
          <a:bodyPr wrap="square">
            <a:spAutoFit/>
          </a:bodyPr>
          <a:lstStyle/>
          <a:p>
            <a:r>
              <a:rPr lang="en-US" dirty="0">
                <a:solidFill>
                  <a:srgbClr val="006C86"/>
                </a:solidFill>
                <a:latin typeface="Palatino Linotype" panose="02040502050505030304" pitchFamily="18" charset="0"/>
              </a:rPr>
              <a:t>Data Domain refers to all the valid values which a column may contain and can be done by giving data type to the column.</a:t>
            </a:r>
          </a:p>
        </p:txBody>
      </p:sp>
    </p:spTree>
    <p:extLst>
      <p:ext uri="{BB962C8B-B14F-4D97-AF65-F5344CB8AC3E}">
        <p14:creationId xmlns:p14="http://schemas.microsoft.com/office/powerpoint/2010/main" val="641206053"/>
      </p:ext>
    </p:extLst>
  </p:cSld>
  <p:clrMapOvr>
    <a:masterClrMapping/>
  </p:clrMapOvr>
  <p:transition/>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pPr marL="952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NULL, curdate(), curtime());</a:t>
            </a:r>
            <a:endParaRPr lang="en-IN" dirty="0">
              <a:latin typeface="Liberation Mono"/>
            </a:endParaRPr>
          </a:p>
        </p:txBody>
      </p:sp>
    </p:spTree>
    <p:extLst>
      <p:ext uri="{BB962C8B-B14F-4D97-AF65-F5344CB8AC3E}">
        <p14:creationId xmlns:p14="http://schemas.microsoft.com/office/powerpoint/2010/main" val="2706079280"/>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col_name</a:t>
            </a:r>
          </a:p>
        </p:txBody>
      </p:sp>
      <p:sp>
        <p:nvSpPr>
          <p:cNvPr id="7" name="Rectangle 6">
            <a:extLst>
              <a:ext uri="{FF2B5EF4-FFF2-40B4-BE49-F238E27FC236}">
                <a16:creationId xmlns:a16="http://schemas.microsoft.com/office/drawing/2014/main" id="{93A0A827-DBA9-419C-80B6-F47404C0DE94}"/>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851344443"/>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ALTER</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chemeClr val="tx1">
                    <a:lumMod val="95000"/>
                    <a:lumOff val="5000"/>
                  </a:schemeClr>
                </a:solidFill>
                <a:latin typeface="Arial" panose="020B0604020202020204" pitchFamily="34" charset="0"/>
                <a:cs typeface="Arial" panose="020B0604020202020204" pitchFamily="34" charset="0"/>
              </a:rPr>
              <a:t> vehicles</a:t>
            </a:r>
          </a:p>
          <a:p>
            <a:pPr marL="450850"/>
            <a:r>
              <a:rPr lang="en-US" dirty="0">
                <a:solidFill>
                  <a:srgbClr val="0077AA"/>
                </a:solidFill>
                <a:latin typeface="Arial" panose="020B0604020202020204" pitchFamily="34" charset="0"/>
                <a:cs typeface="Arial" panose="020B0604020202020204" pitchFamily="34" charset="0"/>
              </a:rPr>
              <a:t>CHANGE</a:t>
            </a:r>
            <a:r>
              <a:rPr lang="en-US" dirty="0">
                <a:solidFill>
                  <a:schemeClr val="tx1">
                    <a:lumMod val="95000"/>
                    <a:lumOff val="5000"/>
                  </a:schemeClr>
                </a:solidFill>
                <a:latin typeface="Arial" panose="020B0604020202020204" pitchFamily="34" charset="0"/>
                <a:cs typeface="Arial" panose="020B0604020202020204" pitchFamily="34" charset="0"/>
              </a:rPr>
              <a:t> model_year year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cs typeface="Arial" panose="020B0604020202020204" pitchFamily="34" charset="0"/>
              </a:rPr>
              <a:t> not null,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model</a:t>
            </a:r>
            <a:r>
              <a:rPr lang="en-US" dirty="0">
                <a:solidFill>
                  <a:schemeClr val="tx1">
                    <a:lumMod val="95000"/>
                    <a:lumOff val="5000"/>
                  </a:schemeClr>
                </a:solidFill>
                <a:latin typeface="Arial" panose="020B0604020202020204" pitchFamily="34" charset="0"/>
                <a:cs typeface="Arial" panose="020B0604020202020204" pitchFamily="34" charset="0"/>
              </a:rPr>
              <a:t>,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model_color,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CREATE</a:t>
            </a:r>
            <a:r>
              <a:rPr lang="en-US" dirty="0">
                <a:solidFill>
                  <a:srgbClr val="333333"/>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rgbClr val="333333"/>
                </a:solidFill>
                <a:latin typeface="Arial" panose="020B0604020202020204" pitchFamily="34" charset="0"/>
                <a:cs typeface="Arial" panose="020B0604020202020204" pitchFamily="34" charset="0"/>
              </a:rPr>
              <a:t> vehicles </a:t>
            </a:r>
            <a:r>
              <a:rPr lang="en-US" dirty="0">
                <a:solidFill>
                  <a:schemeClr val="bg1">
                    <a:lumMod val="65000"/>
                  </a:schemeClr>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177800"/>
            <a:r>
              <a:rPr lang="en-IN" dirty="0">
                <a:latin typeface="Arial" panose="020B0604020202020204" pitchFamily="34" charset="0"/>
                <a:cs typeface="Arial" panose="020B0604020202020204" pitchFamily="34" charset="0"/>
              </a:rPr>
              <a:t>     vehicleID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model_year </a:t>
            </a:r>
            <a:r>
              <a:rPr lang="en-IN" dirty="0">
                <a:solidFill>
                  <a:srgbClr val="834689"/>
                </a:solidFill>
                <a:latin typeface="Arial" panose="020B0604020202020204" pitchFamily="34" charset="0"/>
                <a:cs typeface="Arial" panose="020B0604020202020204" pitchFamily="34" charset="0"/>
              </a:rPr>
              <a:t>SMALLINT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make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model_color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vehicleCondition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p>
          <a:p>
            <a:pPr marL="177800"/>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649227712"/>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2228952648"/>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(Auto COMMIT).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59040269"/>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DROP</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[TEMPORARY] TABLE [IF EXISTS] </a:t>
            </a:r>
            <a:r>
              <a:rPr lang="en-IN" dirty="0">
                <a:solidFill>
                  <a:schemeClr val="tx1">
                    <a:lumMod val="95000"/>
                    <a:lumOff val="5000"/>
                  </a:schemeClr>
                </a:solidFill>
                <a:latin typeface="Arial" panose="020B0604020202020204" pitchFamily="34" charset="0"/>
                <a:cs typeface="Arial" panose="020B0604020202020204" pitchFamily="34" charset="0"/>
              </a:rPr>
              <a:t>tbl_name [, tbl_name] ...</a:t>
            </a:r>
            <a:endParaRPr lang="en-US" dirty="0">
              <a:solidFill>
                <a:schemeClr val="tx1">
                  <a:lumMod val="95000"/>
                  <a:lumOff val="5000"/>
                </a:schemeClr>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6174754"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a:t>
            </a:r>
            <a:endParaRPr lang="en-IN" dirty="0"/>
          </a:p>
        </p:txBody>
      </p:sp>
      <p:sp>
        <p:nvSpPr>
          <p:cNvPr id="9" name="Rectangle 8">
            <a:extLst>
              <a:ext uri="{FF2B5EF4-FFF2-40B4-BE49-F238E27FC236}">
                <a16:creationId xmlns:a16="http://schemas.microsoft.com/office/drawing/2014/main" id="{A817A5F8-6F70-48F3-B179-FCD26DF46CC3}"/>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6" name="Rectangle 5">
            <a:extLst>
              <a:ext uri="{FF2B5EF4-FFF2-40B4-BE49-F238E27FC236}">
                <a16:creationId xmlns:a16="http://schemas.microsoft.com/office/drawing/2014/main" id="{86428B25-F35A-4167-BD6E-227051F91E2B}"/>
              </a:ext>
            </a:extLst>
          </p:cNvPr>
          <p:cNvSpPr/>
          <p:nvPr/>
        </p:nvSpPr>
        <p:spPr>
          <a:xfrm>
            <a:off x="329600" y="3648456"/>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3240828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9956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5661248"/>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96733789"/>
      </p:ext>
    </p:extLst>
  </p:cSld>
  <p:clrMapOvr>
    <a:masterClrMapping/>
  </p:clrMapOvr>
  <p:transition/>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6912768" cy="3379503"/>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555026"/>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322503"/>
            <a:ext cx="11089232" cy="2031325"/>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virtual table which derived its data from one or more than one table.</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447546"/>
            <a:ext cx="6492034" cy="830997"/>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p:txBody>
      </p:sp>
    </p:spTree>
    <p:extLst>
      <p:ext uri="{BB962C8B-B14F-4D97-AF65-F5344CB8AC3E}">
        <p14:creationId xmlns:p14="http://schemas.microsoft.com/office/powerpoint/2010/main" val="3685254420"/>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a:latin typeface="Palatino Linotype" panose="02040502050505030304" pitchFamily="18" charset="0"/>
                        </a:rPr>
                        <a:t>DML operations could be performed through a simple view.</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[OR REPLACE]  VIEW view_name [(column_list)]</a:t>
            </a:r>
          </a:p>
          <a:p>
            <a:r>
              <a:rPr lang="en-IN" sz="2000" dirty="0">
                <a:solidFill>
                  <a:srgbClr val="0077AA"/>
                </a:solidFill>
                <a:latin typeface="Liberation Mono"/>
              </a:rPr>
              <a:t>     AS select_statement  [WITH CHECK OPTION]</a:t>
            </a:r>
            <a:endParaRPr lang="en-US" sz="2000" dirty="0">
              <a:solidFill>
                <a:srgbClr val="0077AA"/>
              </a:solidFill>
              <a:latin typeface="Liberation Mono"/>
            </a:endParaRPr>
          </a:p>
        </p:txBody>
      </p:sp>
      <p:sp>
        <p:nvSpPr>
          <p:cNvPr id="7" name="Rectangle 6"/>
          <p:cNvSpPr/>
          <p:nvPr/>
        </p:nvSpPr>
        <p:spPr>
          <a:xfrm>
            <a:off x="478069" y="3749443"/>
            <a:ext cx="89916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1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r>
              <a:rPr lang="en-IN" dirty="0">
                <a:solidFill>
                  <a:srgbClr val="00B050"/>
                </a:solidFill>
                <a:latin typeface="Liberation Mono"/>
                <a:cs typeface="Arial" panose="020B0604020202020204" pitchFamily="34" charset="0"/>
              </a:rPr>
              <a:t># Simple View</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2;</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3;</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335034" y="4630660"/>
            <a:ext cx="9197795"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1, NOW(), 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1, NOW(), 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2, NOW(), 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2, NOW(), 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2,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996952"/>
            <a:ext cx="11387929" cy="2308324"/>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10,'S10',"D1", 10, 1,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a:t>
            </a:r>
            <a:r>
              <a:rPr lang="en-IN" dirty="0">
                <a:solidFill>
                  <a:srgbClr val="669900"/>
                </a:solidFill>
                <a:latin typeface="Liberation Mono"/>
              </a:rPr>
              <a:t>'</a:t>
            </a:r>
            <a:r>
              <a:rPr lang="en-IN" dirty="0" err="1">
                <a:solidFill>
                  <a:srgbClr val="669900"/>
                </a:solidFill>
                <a:latin typeface="Liberation Mono"/>
              </a:rPr>
              <a:t>neel</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6, 1,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[(column_list)]</a:t>
            </a:r>
          </a:p>
          <a:p>
            <a:r>
              <a:rPr lang="en-IN" sz="2000" dirty="0">
                <a:solidFill>
                  <a:srgbClr val="0077AA"/>
                </a:solidFill>
                <a:latin typeface="Liberation Mono"/>
              </a:rPr>
              <a:t>    AS select_statement</a:t>
            </a:r>
          </a:p>
          <a:p>
            <a:r>
              <a:rPr lang="en-IN" sz="2000" dirty="0">
                <a:solidFill>
                  <a:srgbClr val="0077AA"/>
                </a:solidFill>
                <a:latin typeface="Liberation Mono"/>
              </a:rPr>
              <a:t>    [WITH CHECK OPTION]</a:t>
            </a:r>
            <a:endParaRPr lang="en-US" sz="2000" dirty="0">
              <a:solidFill>
                <a:srgbClr val="0077AA"/>
              </a:solidFill>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2" grpId="0"/>
      <p:bldP spid="11"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431435"/>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p:txBody>
      </p:sp>
    </p:spTree>
    <p:extLst>
      <p:ext uri="{BB962C8B-B14F-4D97-AF65-F5344CB8AC3E}">
        <p14:creationId xmlns:p14="http://schemas.microsoft.com/office/powerpoint/2010/main" val="1338227008"/>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91344" y="4419600"/>
            <a:ext cx="10400456" cy="400110"/>
          </a:xfrm>
          <a:prstGeom prst="rect">
            <a:avLst/>
          </a:prstGeom>
          <a:solidFill>
            <a:srgbClr val="FFFF00"/>
          </a:solidFill>
        </p:spPr>
        <p:txBody>
          <a:bodyPr wrap="square">
            <a:spAutoFit/>
          </a:bodyPr>
          <a:lstStyle/>
          <a:p>
            <a:r>
              <a:rPr lang="en-IN" sz="2000" dirty="0">
                <a:latin typeface="Arial" panose="020B0604020202020204" pitchFamily="34" charset="0"/>
                <a:cs typeface="Arial" panose="020B0604020202020204" pitchFamily="34" charset="0"/>
              </a:rPr>
              <a:t>If we drop the base table, the INDEX will be dropped automatically.</a:t>
            </a:r>
            <a:endParaRPr lang="en-IN"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43543644"/>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[UNIQUE]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dirty="0">
                <a:solidFill>
                  <a:srgbClr val="0077AA"/>
                </a:solidFill>
                <a:latin typeface="Liberation Mono"/>
              </a:rPr>
              <a:t>(</a:t>
            </a:r>
            <a:r>
              <a:rPr lang="en-IN" sz="2000" dirty="0">
                <a:latin typeface="Liberation Mono"/>
              </a:rPr>
              <a:t>index_col_name,...</a:t>
            </a:r>
            <a:r>
              <a:rPr lang="en-IN" sz="2000" dirty="0">
                <a:solidFill>
                  <a:srgbClr val="0077AA"/>
                </a:solidFill>
                <a:latin typeface="Liberation Mono"/>
              </a:rPr>
              <a:t>)</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{INDEX | INDEXES | KEYS}</a:t>
            </a:r>
          </a:p>
          <a:p>
            <a:r>
              <a:rPr lang="en-US" sz="2000" dirty="0">
                <a:solidFill>
                  <a:srgbClr val="0077AA"/>
                </a:solidFill>
                <a:latin typeface="Liberation Mono"/>
              </a:rPr>
              <a:t>    {FROM | IN} tbl_name</a:t>
            </a:r>
          </a:p>
          <a:p>
            <a:r>
              <a:rPr lang="en-US" sz="2000" dirty="0">
                <a:solidFill>
                  <a:srgbClr val="0077AA"/>
                </a:solidFill>
                <a:latin typeface="Liberation Mono"/>
              </a:rPr>
              <a:t>    [{FROM | IN} db_name]</a:t>
            </a:r>
          </a:p>
          <a:p>
            <a:r>
              <a:rPr lang="en-US" sz="2000" dirty="0">
                <a:solidFill>
                  <a:srgbClr val="0077AA"/>
                </a:solidFill>
                <a:latin typeface="Liberation Mono"/>
              </a:rPr>
              <a:t>    [WHERE expr]</a:t>
            </a:r>
            <a:endParaRPr lang="en-IN" sz="2000" dirty="0">
              <a:solidFill>
                <a:srgbClr val="0077AA"/>
              </a:solidFill>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419600"/>
            <a:ext cx="6063343" cy="1477328"/>
          </a:xfrm>
          <a:prstGeom prst="rect">
            <a:avLst/>
          </a:prstGeom>
        </p:spPr>
        <p:txBody>
          <a:bodyPr wrap="square">
            <a:spAutoFit/>
          </a:bodyPr>
          <a:lstStyle/>
          <a:p>
            <a:r>
              <a:rPr lang="en-IN" dirty="0">
                <a:solidFill>
                  <a:srgbClr val="E0D612"/>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E0D612"/>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E0D612"/>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3140968"/>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335360" y="4077072"/>
            <a:ext cx="11521280" cy="1323439"/>
          </a:xfrm>
          <a:prstGeom prst="rect">
            <a:avLst/>
          </a:prstGeom>
        </p:spPr>
        <p:txBody>
          <a:bodyPr wrap="square">
            <a:spAutoFit/>
          </a:body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5" name="Rectangle 4">
            <a:extLst>
              <a:ext uri="{FF2B5EF4-FFF2-40B4-BE49-F238E27FC236}">
                <a16:creationId xmlns:a16="http://schemas.microsoft.com/office/drawing/2014/main" id="{2E523377-0A94-4852-8E2D-AC796C0D79C8}"/>
              </a:ext>
            </a:extLst>
          </p:cNvPr>
          <p:cNvSpPr/>
          <p:nvPr/>
        </p:nvSpPr>
        <p:spPr>
          <a:xfrm>
            <a:off x="191344" y="195605"/>
            <a:ext cx="11809312" cy="2554545"/>
          </a:xfrm>
          <a:prstGeom prst="rect">
            <a:avLst/>
          </a:prstGeom>
        </p:spPr>
        <p:txBody>
          <a:bodyPr wrap="square">
            <a:spAutoFit/>
          </a:body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3306 -h 192.168.100.26 -usaleel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3306 -h 192.168.100.26 -usaleel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3306 –h192.168.100.74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3306 –h192.168.100.74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6" name="Straight Connector 5">
            <a:extLst>
              <a:ext uri="{FF2B5EF4-FFF2-40B4-BE49-F238E27FC236}">
                <a16:creationId xmlns:a16="http://schemas.microsoft.com/office/drawing/2014/main" id="{74E99FB4-69D0-4CFD-808E-9A16AEEB36E6}"/>
              </a:ext>
            </a:extLst>
          </p:cNvPr>
          <p:cNvCxnSpPr/>
          <p:nvPr/>
        </p:nvCxnSpPr>
        <p:spPr>
          <a:xfrm>
            <a:off x="191344" y="2924944"/>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273883"/>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a:t>
            </a:r>
            <a:r>
              <a:rPr lang="en-IN" dirty="0" err="1">
                <a:latin typeface="Liberation Mono"/>
              </a:rPr>
              <a:t>Islands,King</a:t>
            </a:r>
            <a:r>
              <a:rPr lang="en-IN" dirty="0">
                <a:latin typeface="Liberation Mono"/>
              </a:rPr>
              <a:t>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Tree>
    <p:extLst>
      <p:ext uri="{BB962C8B-B14F-4D97-AF65-F5344CB8AC3E}">
        <p14:creationId xmlns:p14="http://schemas.microsoft.com/office/powerpoint/2010/main" val="1922934599"/>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Tree>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665296" cy="2031325"/>
          </a:xfrm>
          <a:prstGeom prst="rect">
            <a:avLst/>
          </a:prstGeom>
        </p:spPr>
        <p:txBody>
          <a:bodyPr wrap="square">
            <a:spAutoFit/>
          </a:bodyPr>
          <a:lstStyle/>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INFORMATION_SCHEMA provides access to database metadata, information about the MySQL server such as the name of a database or table, the data type of a column, or access privileges.</a:t>
            </a:r>
          </a:p>
          <a:p>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INFORMATION_SCHEMA is a database within each MySQL instance, the place that stores information about all the other databases that the MySQL server maintains. The INFORMATION_SCHEMA database contains several read-only tables,  you can only read the contents of tables, not perform INSERT, UPDATE, or DELETE operations on them, and you cannot set triggers on them.</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2487683"/>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260648"/>
            <a:ext cx="11487768" cy="1107996"/>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not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p:txBody>
      </p:sp>
    </p:spTree>
    <p:extLst>
      <p:ext uri="{BB962C8B-B14F-4D97-AF65-F5344CB8AC3E}">
        <p14:creationId xmlns:p14="http://schemas.microsoft.com/office/powerpoint/2010/main" val="3691138925"/>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542271"/>
            <a:ext cx="9949705" cy="2062103"/>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646331"/>
          </a:xfrm>
          <a:prstGeom prst="rect">
            <a:avLst/>
          </a:prstGeom>
          <a:noFill/>
        </p:spPr>
        <p:txBody>
          <a:bodyPr wrap="square">
            <a:spAutoFit/>
          </a:bodyPr>
          <a:lstStyle/>
          <a:p>
            <a:r>
              <a:rPr lang="en-IN" sz="1800" b="1" dirty="0">
                <a:latin typeface="Liberation Mono"/>
              </a:rPr>
              <a:t>Parameter</a:t>
            </a:r>
            <a:r>
              <a:rPr lang="en-IN" sz="1800" dirty="0">
                <a:latin typeface="Liberation Mono"/>
              </a:rPr>
              <a:t>: Is an unknown thing. Means it exists but don’t know it. </a:t>
            </a:r>
          </a:p>
          <a:p>
            <a:r>
              <a:rPr lang="en-IN" sz="1800" dirty="0">
                <a:solidFill>
                  <a:srgbClr val="FF0000"/>
                </a:solidFill>
                <a:latin typeface="Liberation Mono"/>
              </a:rPr>
              <a:t>e.g. </a:t>
            </a:r>
            <a:r>
              <a:rPr lang="en-IN" sz="1800" dirty="0">
                <a:latin typeface="Liberation Mono"/>
              </a:rPr>
              <a:t>Blood sugar it exists but we don’t know it.</a:t>
            </a:r>
            <a:endParaRPr lang="en-IN"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3789040"/>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5903170" y="3789040"/>
            <a:ext cx="5808660" cy="236988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a:t>
            </a:r>
            <a:r>
              <a:rPr lang="en-US" sz="3200" i="1">
                <a:solidFill>
                  <a:srgbClr val="FF9900"/>
                </a:solidFill>
                <a:latin typeface="Arial" pitchFamily="34" charset="0"/>
                <a:cs typeface="Arial" pitchFamily="34" charset="0"/>
              </a:rPr>
              <a:t>- Binary</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2" name="Rectangle 1"/>
          <p:cNvSpPr/>
          <p:nvPr/>
        </p:nvSpPr>
        <p:spPr>
          <a:xfrm>
            <a:off x="335360" y="928671"/>
            <a:ext cx="11305256" cy="2400657"/>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p:txBody>
      </p:sp>
      <p:sp>
        <p:nvSpPr>
          <p:cNvPr id="3" name="Rectangle 2"/>
          <p:cNvSpPr/>
          <p:nvPr/>
        </p:nvSpPr>
        <p:spPr>
          <a:xfrm>
            <a:off x="335360" y="4149080"/>
            <a:ext cx="11305256"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Tree>
    <p:extLst>
      <p:ext uri="{BB962C8B-B14F-4D97-AF65-F5344CB8AC3E}">
        <p14:creationId xmlns:p14="http://schemas.microsoft.com/office/powerpoint/2010/main" val="3333021521"/>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1015663"/>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2" name="Group 11"/>
          <p:cNvGrpSpPr/>
          <p:nvPr/>
        </p:nvGrpSpPr>
        <p:grpSpPr>
          <a:xfrm>
            <a:off x="551384" y="1066798"/>
            <a:ext cx="11017224" cy="5355312"/>
            <a:chOff x="76200" y="762000"/>
            <a:chExt cx="8991600" cy="5355312"/>
          </a:xfrm>
          <a:noFill/>
        </p:grpSpPr>
        <p:sp>
          <p:nvSpPr>
            <p:cNvPr id="2" name="Rectangle 1"/>
            <p:cNvSpPr/>
            <p:nvPr/>
          </p:nvSpPr>
          <p:spPr>
            <a:xfrm>
              <a:off x="76200" y="762000"/>
              <a:ext cx="8991600" cy="5355312"/>
            </a:xfrm>
            <a:prstGeom prst="rect">
              <a:avLst/>
            </a:prstGeom>
            <a:grp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varchar(100)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P1(out para1 varchar(100))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646331"/>
            </a:xfrm>
            <a:prstGeom prst="rect">
              <a:avLst/>
            </a:prstGeom>
            <a:grp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grpSp>
          <p:nvGrpSpPr>
            <p:cNvPr id="9" name="Group 8"/>
            <p:cNvGrpSpPr/>
            <p:nvPr/>
          </p:nvGrpSpPr>
          <p:grpSpPr>
            <a:xfrm>
              <a:off x="1981201" y="5467350"/>
              <a:ext cx="2010305" cy="591582"/>
              <a:chOff x="1981200" y="5467350"/>
              <a:chExt cx="2067393" cy="591582"/>
            </a:xfrm>
            <a:grpFill/>
          </p:grpSpPr>
          <p:grpSp>
            <p:nvGrpSpPr>
              <p:cNvPr id="6" name="Group 5"/>
              <p:cNvGrpSpPr/>
              <p:nvPr/>
            </p:nvGrpSpPr>
            <p:grpSpPr>
              <a:xfrm>
                <a:off x="1981200" y="5467350"/>
                <a:ext cx="876300" cy="381000"/>
                <a:chOff x="1981200" y="5323116"/>
                <a:chExt cx="876300" cy="381000"/>
              </a:xfrm>
              <a:grpFill/>
            </p:grpSpPr>
            <p:cxnSp>
              <p:nvCxnSpPr>
                <p:cNvPr id="13" name="Straight Connector 12"/>
                <p:cNvCxnSpPr/>
                <p:nvPr/>
              </p:nvCxnSpPr>
              <p:spPr>
                <a:xfrm>
                  <a:off x="1981200" y="5323116"/>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grp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646331"/>
            </a:xfrm>
            <a:prstGeom prst="rect">
              <a:avLst/>
            </a:prstGeom>
            <a:grp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2774495" y="2342288"/>
              <a:ext cx="2209800" cy="0"/>
            </a:xfrm>
            <a:prstGeom prst="straightConnector1">
              <a:avLst/>
            </a:prstGeom>
            <a:grp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4860134"/>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36988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 . . . .</a:t>
            </a:r>
          </a:p>
          <a:p>
            <a:r>
              <a:rPr lang="en-IN" sz="2000" dirty="0">
                <a:solidFill>
                  <a:srgbClr val="0077AA"/>
                </a:solidFill>
                <a:latin typeface="Liberation Mono"/>
              </a:rPr>
              <a:t>     . . . . .</a:t>
            </a:r>
          </a:p>
          <a:p>
            <a:r>
              <a:rPr lang="en-IN" sz="2000" dirty="0">
                <a:solidFill>
                  <a:srgbClr val="0077AA"/>
                </a:solidFill>
                <a:latin typeface="Liberation Mono"/>
              </a:rPr>
              <a:t>     . . .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Tree>
    <p:extLst>
      <p:ext uri="{BB962C8B-B14F-4D97-AF65-F5344CB8AC3E}">
        <p14:creationId xmlns:p14="http://schemas.microsoft.com/office/powerpoint/2010/main" val="3692780797"/>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845775266"/>
              </p:ext>
            </p:extLst>
          </p:nvPr>
        </p:nvGraphicFramePr>
        <p:xfrm>
          <a:off x="7464152" y="730622"/>
          <a:ext cx="4680520" cy="426720"/>
        </p:xfrm>
        <a:graphic>
          <a:graphicData uri="http://schemas.openxmlformats.org/drawingml/2006/table">
            <a:tbl>
              <a:tblPr/>
              <a:tblGrid>
                <a:gridCol w="468052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188640"/>
            <a:ext cx="2279576" cy="369332"/>
          </a:xfrm>
          <a:prstGeom prst="rect">
            <a:avLst/>
          </a:prstGeom>
        </p:spPr>
        <p:txBody>
          <a:bodyPr wrap="square">
            <a:spAutoFit/>
          </a:bodyPr>
          <a:lstStyle/>
          <a:p>
            <a:r>
              <a:rPr lang="en-IN" dirty="0">
                <a:solidFill>
                  <a:srgbClr val="000000"/>
                </a:solidFill>
                <a:latin typeface="Open Sans"/>
              </a:rPr>
              <a:t>Declaring variables</a:t>
            </a:r>
          </a:p>
        </p:txBody>
      </p:sp>
      <p:sp>
        <p:nvSpPr>
          <p:cNvPr id="7" name="Rectangle 6"/>
          <p:cNvSpPr/>
          <p:nvPr/>
        </p:nvSpPr>
        <p:spPr>
          <a:xfrm>
            <a:off x="9840416" y="1324071"/>
            <a:ext cx="2304256" cy="369332"/>
          </a:xfrm>
          <a:prstGeom prst="rect">
            <a:avLst/>
          </a:prstGeom>
        </p:spPr>
        <p:txBody>
          <a:bodyPr wrap="square">
            <a:spAutoFit/>
          </a:bodyPr>
          <a:lstStyle/>
          <a:p>
            <a:r>
              <a:rPr lang="en-IN"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1537851283"/>
              </p:ext>
            </p:extLst>
          </p:nvPr>
        </p:nvGraphicFramePr>
        <p:xfrm>
          <a:off x="7990590" y="1766899"/>
          <a:ext cx="4154082" cy="640080"/>
        </p:xfrm>
        <a:graphic>
          <a:graphicData uri="http://schemas.openxmlformats.org/drawingml/2006/table">
            <a:tbl>
              <a:tblPr/>
              <a:tblGrid>
                <a:gridCol w="208280">
                  <a:extLst>
                    <a:ext uri="{9D8B030D-6E8A-4147-A177-3AD203B41FA5}">
                      <a16:colId xmlns:a16="http://schemas.microsoft.com/office/drawing/2014/main" val="20000"/>
                    </a:ext>
                  </a:extLst>
                </a:gridCol>
                <a:gridCol w="3945802">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4091024249"/>
              </p:ext>
            </p:extLst>
          </p:nvPr>
        </p:nvGraphicFramePr>
        <p:xfrm>
          <a:off x="335360" y="813832"/>
          <a:ext cx="3762215" cy="146304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1.</a:t>
                      </a:r>
                    </a:p>
                    <a:p>
                      <a:r>
                        <a:rPr lang="en-US" sz="1800" b="0" kern="1200" dirty="0">
                          <a:solidFill>
                            <a:srgbClr val="006C86"/>
                          </a:solidFill>
                          <a:latin typeface="Palatino Linotype" panose="02040502050505030304" pitchFamily="18" charset="0"/>
                          <a:ea typeface="+mn-ea"/>
                          <a:cs typeface="+mn-cs"/>
                        </a:rPr>
                        <a:t> </a:t>
                      </a:r>
                    </a:p>
                    <a:p>
                      <a:endParaRPr lang="en-US" sz="18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2.</a:t>
                      </a:r>
                    </a:p>
                    <a:p>
                      <a:endParaRPr lang="en-IN" sz="1800" b="0" kern="1200" dirty="0">
                        <a:solidFill>
                          <a:srgbClr val="006C86"/>
                        </a:solidFill>
                        <a:latin typeface="Palatino Linotype" panose="02040502050505030304" pitchFamily="18" charset="0"/>
                        <a:ea typeface="+mn-ea"/>
                        <a:cs typeface="+mn-cs"/>
                      </a:endParaRP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8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350583"/>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96952"/>
            <a:ext cx="11487768" cy="113877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p:txBody>
      </p:sp>
    </p:spTree>
    <p:extLst>
      <p:ext uri="{BB962C8B-B14F-4D97-AF65-F5344CB8AC3E}">
        <p14:creationId xmlns:p14="http://schemas.microsoft.com/office/powerpoint/2010/main" val="346512444"/>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int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int;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+ 100;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2;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int;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5;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(in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7788;</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551384"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551384"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emp WHERE job=para1;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551384"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551384" y="3200401"/>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530006"/>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33536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33536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33536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623392"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p:cNvSpPr/>
          <p:nvPr/>
        </p:nvSpPr>
        <p:spPr>
          <a:xfrm>
            <a:off x="623392" y="2884712"/>
            <a:ext cx="99684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3346939616"/>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623392"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623392"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stmt3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stmt3;</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5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a:t>
            </a:r>
            <a:r>
              <a:rPr lang="en-US" sz="3200" i="1">
                <a:solidFill>
                  <a:srgbClr val="FF9900"/>
                </a:solidFill>
                <a:latin typeface="Arial" pitchFamily="34" charset="0"/>
                <a:cs typeface="Arial" pitchFamily="34" charset="0"/>
              </a:rPr>
              <a:t>- Ternary</a:t>
            </a:r>
            <a:endParaRPr lang="en-US" sz="3200" i="1" dirty="0">
              <a:solidFill>
                <a:srgbClr val="FF9900"/>
              </a:solidFill>
              <a:latin typeface="Arial" pitchFamily="34" charset="0"/>
              <a:cs typeface="Arial" pitchFamily="34" charset="0"/>
            </a:endParaRP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3758303107"/>
      </p:ext>
    </p:extLst>
  </p:cSld>
  <p:clrMapOvr>
    <a:masterClrMapping/>
  </p:clrMapOvr>
  <p:transition/>
</p:sld>
</file>

<file path=ppt/slides/slide56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7183818"/>
      </p:ext>
    </p:extLst>
  </p:cSld>
  <p:clrMapOvr>
    <a:masterClrMapping/>
  </p:clrMapOvr>
  <p:transition/>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23220"/>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v_value = 0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0' as "Message Box";</a:t>
            </a:r>
          </a:p>
          <a:p>
            <a:r>
              <a:rPr lang="en-US" dirty="0">
                <a:solidFill>
                  <a:srgbClr val="0077AA"/>
                </a:solidFill>
                <a:latin typeface="Segoe UI Semilight" panose="020B0402040204020203" pitchFamily="34" charset="0"/>
                <a:cs typeface="Segoe UI Semilight" panose="020B0402040204020203" pitchFamily="34" charset="0"/>
              </a:rPr>
              <a:t>   elseif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v_value = 1 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1' as "Message Box";</a:t>
            </a:r>
          </a:p>
          <a:p>
            <a:r>
              <a:rPr lang="en-US" dirty="0">
                <a:solidFill>
                  <a:srgbClr val="0077AA"/>
                </a:solidFill>
                <a:latin typeface="Segoe UI Semilight" panose="020B0402040204020203" pitchFamily="34" charset="0"/>
                <a:cs typeface="Segoe UI Semilight" panose="020B0402040204020203" pitchFamily="34" charset="0"/>
              </a:rPr>
              <a:t>   else</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neither 0 or 1' as "Message Box";</a:t>
            </a:r>
          </a:p>
          <a:p>
            <a:r>
              <a:rPr lang="en-US" dirty="0">
                <a:solidFill>
                  <a:srgbClr val="0077AA"/>
                </a:solidFill>
                <a:latin typeface="Segoe UI Semilight" panose="020B0402040204020203" pitchFamily="34" charset="0"/>
                <a:cs typeface="Segoe UI Semilight" panose="020B0402040204020203" pitchFamily="34" charset="0"/>
              </a:rPr>
              <a:t>   end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1488600137"/>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23220"/>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 v_value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leave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        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35039788"/>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0696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2996952"/>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16632"/>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Tree>
    <p:extLst>
      <p:ext uri="{BB962C8B-B14F-4D97-AF65-F5344CB8AC3E}">
        <p14:creationId xmlns:p14="http://schemas.microsoft.com/office/powerpoint/2010/main" val="3844564716"/>
      </p:ext>
    </p:extLst>
  </p:cSld>
  <p:clrMapOvr>
    <a:masterClrMapping/>
  </p:clrMapOvr>
  <p:transition/>
</p:sld>
</file>

<file path=ppt/slides/slide56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3" name="Rectangle 2"/>
          <p:cNvSpPr/>
          <p:nvPr/>
        </p:nvSpPr>
        <p:spPr>
          <a:xfrm>
            <a:off x="407368" y="698957"/>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1384756"/>
            <a:ext cx="11449272" cy="369332"/>
          </a:xfrm>
          <a:prstGeom prst="rect">
            <a:avLst/>
          </a:prstGeom>
          <a:solidFill>
            <a:schemeClr val="bg1"/>
          </a:solidFill>
        </p:spPr>
        <p:txBody>
          <a:bodyPr wrap="square">
            <a:spAutoFit/>
          </a:bodyPr>
          <a:lstStyle/>
          <a:p>
            <a:r>
              <a:rPr lang="en-IN" dirty="0">
                <a:solidFill>
                  <a:srgbClr val="0077AA"/>
                </a:solidFill>
                <a:latin typeface="Liberation Mono"/>
              </a:rPr>
              <a:t>DECLARE cursor_name CURSOR FOR select_statement</a:t>
            </a:r>
          </a:p>
        </p:txBody>
      </p:sp>
      <p:sp>
        <p:nvSpPr>
          <p:cNvPr id="9" name="Rectangle 8"/>
          <p:cNvSpPr/>
          <p:nvPr/>
        </p:nvSpPr>
        <p:spPr>
          <a:xfrm>
            <a:off x="407368" y="1853624"/>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opens a previously declared cursor.</a:t>
            </a:r>
            <a:endParaRPr lang="en-IN" dirty="0">
              <a:solidFill>
                <a:schemeClr val="bg1"/>
              </a:solidFill>
              <a:latin typeface="Arial" panose="020B0604020202020204" pitchFamily="34" charset="0"/>
              <a:cs typeface="Arial" panose="020B0604020202020204" pitchFamily="34" charset="0"/>
            </a:endParaRPr>
          </a:p>
        </p:txBody>
      </p:sp>
      <p:sp>
        <p:nvSpPr>
          <p:cNvPr id="10" name="Rectangle 9"/>
          <p:cNvSpPr/>
          <p:nvPr/>
        </p:nvSpPr>
        <p:spPr>
          <a:xfrm>
            <a:off x="407368" y="2234624"/>
            <a:ext cx="11449272" cy="369332"/>
          </a:xfrm>
          <a:prstGeom prst="rect">
            <a:avLst/>
          </a:prstGeom>
          <a:solidFill>
            <a:schemeClr val="bg1"/>
          </a:solidFill>
        </p:spPr>
        <p:txBody>
          <a:bodyPr wrap="square">
            <a:spAutoFit/>
          </a:bodyPr>
          <a:lstStyle/>
          <a:p>
            <a:r>
              <a:rPr lang="en-IN" dirty="0">
                <a:solidFill>
                  <a:srgbClr val="0077AA"/>
                </a:solidFill>
                <a:latin typeface="Liberation Mono"/>
              </a:rPr>
              <a:t>OPEN cursor_name</a:t>
            </a:r>
          </a:p>
        </p:txBody>
      </p:sp>
      <p:sp>
        <p:nvSpPr>
          <p:cNvPr id="11" name="Rectangle 10"/>
          <p:cNvSpPr/>
          <p:nvPr/>
        </p:nvSpPr>
        <p:spPr>
          <a:xfrm>
            <a:off x="407368" y="2715160"/>
            <a:ext cx="1144927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Arial" panose="020B0604020202020204" pitchFamily="34" charset="0"/>
              <a:cs typeface="Arial" panose="020B0604020202020204" pitchFamily="34" charset="0"/>
            </a:endParaRPr>
          </a:p>
        </p:txBody>
      </p:sp>
      <p:sp>
        <p:nvSpPr>
          <p:cNvPr id="12" name="Rectangle 11"/>
          <p:cNvSpPr/>
          <p:nvPr/>
        </p:nvSpPr>
        <p:spPr>
          <a:xfrm>
            <a:off x="407368" y="4215824"/>
            <a:ext cx="11449272" cy="369332"/>
          </a:xfrm>
          <a:prstGeom prst="rect">
            <a:avLst/>
          </a:prstGeom>
          <a:solidFill>
            <a:schemeClr val="bg1"/>
          </a:solidFill>
        </p:spPr>
        <p:txBody>
          <a:bodyPr wrap="square">
            <a:spAutoFit/>
          </a:bodyPr>
          <a:lstStyle/>
          <a:p>
            <a:r>
              <a:rPr lang="en-IN" dirty="0">
                <a:solidFill>
                  <a:srgbClr val="0077AA"/>
                </a:solidFill>
                <a:latin typeface="Liberation Mono"/>
              </a:rPr>
              <a:t>FETCH [[NEXT] FROM] cursor_name INTO var_name [, var_name] ...</a:t>
            </a:r>
          </a:p>
        </p:txBody>
      </p:sp>
      <p:sp>
        <p:nvSpPr>
          <p:cNvPr id="13" name="Rectangle 12"/>
          <p:cNvSpPr/>
          <p:nvPr/>
        </p:nvSpPr>
        <p:spPr>
          <a:xfrm>
            <a:off x="407368" y="4673024"/>
            <a:ext cx="11449272"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If no more rows are available, a No Data condition.</a:t>
            </a:r>
            <a:endParaRPr lang="en-IN" b="1" dirty="0">
              <a:latin typeface="Arial" panose="020B0604020202020204" pitchFamily="34" charset="0"/>
              <a:cs typeface="Arial" panose="020B0604020202020204" pitchFamily="34" charset="0"/>
            </a:endParaRPr>
          </a:p>
        </p:txBody>
      </p:sp>
      <p:sp>
        <p:nvSpPr>
          <p:cNvPr id="14" name="Rectangle 13"/>
          <p:cNvSpPr/>
          <p:nvPr/>
        </p:nvSpPr>
        <p:spPr>
          <a:xfrm>
            <a:off x="407368" y="5270956"/>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closes a previously opened cursor.</a:t>
            </a:r>
            <a:endParaRPr lang="en-IN" dirty="0">
              <a:solidFill>
                <a:schemeClr val="bg1"/>
              </a:solidFill>
              <a:latin typeface="Arial" panose="020B0604020202020204" pitchFamily="34" charset="0"/>
              <a:cs typeface="Arial" panose="020B0604020202020204" pitchFamily="34" charset="0"/>
            </a:endParaRPr>
          </a:p>
        </p:txBody>
      </p:sp>
      <p:sp>
        <p:nvSpPr>
          <p:cNvPr id="15" name="Rectangle 14"/>
          <p:cNvSpPr/>
          <p:nvPr/>
        </p:nvSpPr>
        <p:spPr>
          <a:xfrm>
            <a:off x="407368" y="5651956"/>
            <a:ext cx="11449272" cy="369332"/>
          </a:xfrm>
          <a:prstGeom prst="rect">
            <a:avLst/>
          </a:prstGeom>
          <a:solidFill>
            <a:schemeClr val="bg1"/>
          </a:solidFill>
        </p:spPr>
        <p:txBody>
          <a:bodyPr wrap="square">
            <a:spAutoFit/>
          </a:bodyPr>
          <a:lstStyle/>
          <a:p>
            <a:r>
              <a:rPr lang="en-IN" dirty="0">
                <a:solidFill>
                  <a:srgbClr val="0077AA"/>
                </a:solidFill>
                <a:latin typeface="Liberation Mono"/>
              </a:rPr>
              <a:t>CLOSE cursor_name</a:t>
            </a:r>
          </a:p>
        </p:txBody>
      </p:sp>
    </p:spTree>
    <p:extLst>
      <p:ext uri="{BB962C8B-B14F-4D97-AF65-F5344CB8AC3E}">
        <p14:creationId xmlns:p14="http://schemas.microsoft.com/office/powerpoint/2010/main" val="3576506311"/>
      </p:ext>
    </p:extLst>
  </p:cSld>
  <p:clrMapOvr>
    <a:masterClrMapping/>
  </p:clrMapOvr>
  <p:transition/>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63352" y="842974"/>
            <a:ext cx="11593288" cy="563231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Steps</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solidFill>
                  <a:srgbClr val="0077AA"/>
                </a:solidFill>
                <a:latin typeface="Palatino Linotype" panose="02040502050505030304" pitchFamily="18" charset="0"/>
                <a:cs typeface="Arial" panose="020B0604020202020204" pitchFamily="34" charset="0"/>
              </a:rPr>
              <a:t>     DECLARE cursor_name CURSOR FOR select_statement</a:t>
            </a:r>
          </a:p>
          <a:p>
            <a:endParaRPr lang="en-IN" dirty="0">
              <a:solidFill>
                <a:srgbClr val="0077AA"/>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opens a previously declared cursor.</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solidFill>
                  <a:srgbClr val="0077AA"/>
                </a:solidFill>
                <a:latin typeface="Palatino Linotype" panose="02040502050505030304" pitchFamily="18" charset="0"/>
                <a:cs typeface="Arial" panose="020B0604020202020204" pitchFamily="34" charset="0"/>
              </a:rPr>
              <a:t>      OPEN cursor_name</a:t>
            </a:r>
          </a:p>
          <a:p>
            <a:endParaRPr lang="en-IN" dirty="0">
              <a:solidFill>
                <a:srgbClr val="0077AA"/>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endParaRPr lang="en-IN" sz="800" dirty="0">
              <a:latin typeface="Palatino Linotype" panose="02040502050505030304" pitchFamily="18" charset="0"/>
              <a:cs typeface="Arial" panose="020B0604020202020204" pitchFamily="34" charset="0"/>
            </a:endParaRPr>
          </a:p>
          <a:p>
            <a:r>
              <a:rPr lang="en-IN" dirty="0">
                <a:solidFill>
                  <a:srgbClr val="0077AA"/>
                </a:solidFill>
                <a:latin typeface="Palatino Linotype" panose="02040502050505030304" pitchFamily="18" charset="0"/>
                <a:cs typeface="Arial" panose="020B0604020202020204" pitchFamily="34" charset="0"/>
              </a:rPr>
              <a:t>      FETCH [[NEXT] FROM] cursor_name INTO var_name [, var_name] ...</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latin typeface="Palatino Linotype" panose="02040502050505030304" pitchFamily="18" charset="0"/>
                <a:cs typeface="Arial" panose="020B0604020202020204" pitchFamily="34" charset="0"/>
              </a:rPr>
              <a:t>     If no more rows are available, a No Data condition.</a:t>
            </a:r>
            <a:endParaRPr lang="en-IN" b="1" dirty="0">
              <a:latin typeface="Palatino Linotype" panose="02040502050505030304" pitchFamily="18" charset="0"/>
              <a:cs typeface="Arial" panose="020B0604020202020204" pitchFamily="34" charset="0"/>
            </a:endParaRPr>
          </a:p>
          <a:p>
            <a:endParaRPr lang="en-IN" dirty="0">
              <a:solidFill>
                <a:srgbClr val="0077AA"/>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a:p>
            <a:endParaRPr lang="en-IN" sz="800" dirty="0">
              <a:solidFill>
                <a:srgbClr val="0077AA"/>
              </a:solidFill>
              <a:latin typeface="Palatino Linotype" panose="02040502050505030304" pitchFamily="18" charset="0"/>
              <a:cs typeface="Arial" panose="020B0604020202020204" pitchFamily="34" charset="0"/>
            </a:endParaRPr>
          </a:p>
          <a:p>
            <a:r>
              <a:rPr lang="en-IN" dirty="0">
                <a:solidFill>
                  <a:srgbClr val="0077AA"/>
                </a:solidFill>
                <a:latin typeface="Palatino Linotype" panose="02040502050505030304" pitchFamily="18" charset="0"/>
                <a:cs typeface="Arial" panose="020B0604020202020204" pitchFamily="34" charset="0"/>
              </a:rPr>
              <a:t>      CLOSE cursor_name</a:t>
            </a:r>
          </a:p>
        </p:txBody>
      </p:sp>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840930367"/>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632311"/>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CURSOR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a:t>
            </a:r>
          </a:p>
          <a:p>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EXIT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HANDLER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NOT FOUND SELECT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"No more student found";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loopLabel: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loopLabel;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01643"/>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b1:begin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if</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x is null </a:t>
            </a:r>
            <a:r>
              <a:rPr lang="en-US" sz="1600" dirty="0">
                <a:solidFill>
                  <a:srgbClr val="0077AA"/>
                </a:solidFill>
                <a:latin typeface="Segoe UI Semilight" panose="020B0402040204020203" pitchFamily="34" charset="0"/>
                <a:cs typeface="Segoe UI Semilight" panose="020B0402040204020203" pitchFamily="34" charset="0"/>
              </a:rPr>
              <a:t>then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b2: 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cursor for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name, college, university, marks, year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student_qualifications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0077AA"/>
                </a:solidFill>
                <a:latin typeface="Segoe UI Semilight" panose="020B0402040204020203" pitchFamily="34" charset="0"/>
                <a:cs typeface="Segoe UI Semilight" panose="020B0402040204020203" pitchFamily="34" charset="0"/>
              </a:rPr>
              <a:t>exit handler for NOT FOUND SELECT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"Done";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loop 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cur1;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end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 if</a:t>
            </a:r>
            <a:endParaRPr lang="en-US" sz="1600"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end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declare exit handler for NOT FOUND 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loopLabel: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INTO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The </a:t>
            </a:r>
            <a:r>
              <a:rPr lang="en-US" sz="2000" b="1" i="0" dirty="0">
                <a:solidFill>
                  <a:srgbClr val="222222"/>
                </a:solidFill>
                <a:effectLst/>
                <a:latin typeface="Palatino Linotype" panose="02040502050505030304" pitchFamily="18" charset="0"/>
              </a:rPr>
              <a:t>degree of relationship</a:t>
            </a:r>
            <a:r>
              <a:rPr lang="en-US" sz="2000" b="0" i="0" dirty="0">
                <a:solidFill>
                  <a:srgbClr val="222222"/>
                </a:solidFill>
                <a:effectLst/>
                <a:latin typeface="Palatino Linotype" panose="02040502050505030304" pitchFamily="18" charset="0"/>
              </a:rPr>
              <a:t> can be defined as the number of occurrences in one entity that is associated with the number of occurrences in another entity.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810628409"/>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57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551384"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79376" y="3581401"/>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479376" y="4802376"/>
            <a:ext cx="9960024" cy="166199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r>
              <a:rPr lang="en-IN" dirty="0"/>
              <a:t>ERROR 1415 (0A000): Not allowed to return a result set from a function</a:t>
            </a:r>
          </a:p>
          <a:p>
            <a:endParaRPr lang="en-IN" dirty="0"/>
          </a:p>
          <a:p>
            <a:r>
              <a:rPr lang="en-IN" dirty="0"/>
              <a:t> </a:t>
            </a:r>
            <a:r>
              <a:rPr lang="en-IN" dirty="0">
                <a:solidFill>
                  <a:srgbClr val="FF0000"/>
                </a:solidFill>
              </a:rPr>
              <a:t>SELECT "Hello World";             </a:t>
            </a:r>
            <a:r>
              <a:rPr lang="en-IN" dirty="0">
                <a:solidFill>
                  <a:srgbClr val="92D050"/>
                </a:solidFill>
              </a:rPr>
              <a:t>// will not work in FUNCTION</a:t>
            </a:r>
          </a:p>
          <a:p>
            <a:r>
              <a:rPr lang="en-IN" dirty="0"/>
              <a:t> SELECT "Hello World" into x;   </a:t>
            </a:r>
            <a:r>
              <a:rPr lang="en-IN" dirty="0">
                <a:solidFill>
                  <a:srgbClr val="92D050"/>
                </a:solidFill>
              </a:rPr>
              <a:t>// will work in FUNCTION</a:t>
            </a:r>
          </a:p>
        </p:txBody>
      </p:sp>
      <p:sp>
        <p:nvSpPr>
          <p:cNvPr id="6" name="Rectangle 5"/>
          <p:cNvSpPr/>
          <p:nvPr/>
        </p:nvSpPr>
        <p:spPr>
          <a:xfrm>
            <a:off x="479376" y="1795046"/>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99356" y="199072"/>
            <a:ext cx="11593288" cy="1138773"/>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 OUT or INOUT modifiers to the parameters.</a:t>
            </a:r>
          </a:p>
        </p:txBody>
      </p:sp>
    </p:spTree>
    <p:extLst>
      <p:ext uri="{BB962C8B-B14F-4D97-AF65-F5344CB8AC3E}">
        <p14:creationId xmlns:p14="http://schemas.microsoft.com/office/powerpoint/2010/main" val="645071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07368" y="767478"/>
            <a:ext cx="101844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07368" y="3510678"/>
            <a:ext cx="101844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476672"/>
            <a:ext cx="1123324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max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INTO x  FROM dept;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3164680"/>
            <a:ext cx="11305256"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functionname(no int)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not null </a:t>
            </a:r>
            <a:r>
              <a:rPr lang="en-IN" dirty="0">
                <a:solidFill>
                  <a:srgbClr val="0077AA"/>
                </a:solidFill>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83632"/>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21088"/>
            <a:ext cx="11377264" cy="2246769"/>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2024117397"/>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438967"/>
            <a:ext cx="9614812"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695400" y="1174532"/>
            <a:ext cx="6410934" cy="46166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898376237"/>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07368"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07368"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07368"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07368"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07368"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07368"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579758436"/>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263352" y="959237"/>
            <a:ext cx="11645802"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263352"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274272"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033121539"/>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itemID INTO x FROM item WHERE itemID = NEW.itemID;</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itemid_primarykey;</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itemid_primarykey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NEW.itemid;</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263352" y="616034"/>
            <a:ext cx="11665296"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263352"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263352"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442401"/>
            <a:ext cx="11161816" cy="6370975"/>
          </a:xfrm>
          <a:prstGeom prst="rect">
            <a:avLst/>
          </a:prstGeom>
          <a:noFill/>
        </p:spPr>
        <p:txBody>
          <a:bodyPr wrap="square">
            <a:spAutoFit/>
          </a:bodyPr>
          <a:lstStyle/>
          <a:p>
            <a:pPr marL="285750" indent="-285750">
              <a:buFont typeface="Arial" panose="020B0604020202020204" pitchFamily="34" charset="0"/>
              <a:buChar char="•"/>
            </a:pPr>
            <a:r>
              <a:rPr lang="en-IN" sz="1700" dirty="0">
                <a:solidFill>
                  <a:srgbClr val="0077AA"/>
                </a:solidFill>
                <a:latin typeface="Segoe UI Semilight" panose="020B0402040204020203" pitchFamily="34" charset="0"/>
                <a:cs typeface="Segoe UI Semilight" panose="020B0402040204020203" pitchFamily="34" charset="0"/>
              </a:rPr>
              <a:t>DROP</a:t>
            </a:r>
            <a:r>
              <a:rPr lang="en-IN" sz="1700" dirty="0">
                <a:latin typeface="Segoe UI Semilight" panose="020B0402040204020203" pitchFamily="34" charset="0"/>
                <a:cs typeface="Segoe UI Semilight" panose="020B0402040204020203" pitchFamily="34" charset="0"/>
              </a:rPr>
              <a:t> </a:t>
            </a:r>
            <a:r>
              <a:rPr lang="en-IN" sz="1700" dirty="0">
                <a:solidFill>
                  <a:srgbClr val="0077AA"/>
                </a:solidFill>
                <a:latin typeface="Segoe UI Semilight" panose="020B0402040204020203" pitchFamily="34" charset="0"/>
                <a:cs typeface="Segoe UI Semilight" panose="020B0402040204020203" pitchFamily="34" charset="0"/>
              </a:rPr>
              <a:t>TRIGGER IF EXISTS </a:t>
            </a:r>
            <a:r>
              <a:rPr lang="en-IN" sz="1700" dirty="0">
                <a:latin typeface="Segoe UI Semilight" panose="020B0402040204020203" pitchFamily="34" charset="0"/>
                <a:cs typeface="Segoe UI Semilight" panose="020B0402040204020203" pitchFamily="34" charset="0"/>
              </a:rPr>
              <a:t>customer_AccountID;</a:t>
            </a:r>
          </a:p>
          <a:p>
            <a:pPr marL="266700"/>
            <a:r>
              <a:rPr lang="en-IN" sz="1700" dirty="0">
                <a:latin typeface="Segoe UI Semilight" panose="020B0402040204020203" pitchFamily="34" charset="0"/>
                <a:cs typeface="Segoe UI Semilight" panose="020B0402040204020203" pitchFamily="34" charset="0"/>
              </a:rPr>
              <a:t>delimiter $$</a:t>
            </a:r>
          </a:p>
          <a:p>
            <a:pPr marL="266700"/>
            <a:r>
              <a:rPr lang="en-IN" sz="1700" dirty="0">
                <a:solidFill>
                  <a:srgbClr val="0077AA"/>
                </a:solidFill>
                <a:latin typeface="Segoe UI Semilight" panose="020B0402040204020203" pitchFamily="34" charset="0"/>
                <a:cs typeface="Segoe UI Semilight" panose="020B0402040204020203" pitchFamily="34" charset="0"/>
              </a:rPr>
              <a:t>CREATE TRIGGER </a:t>
            </a:r>
            <a:r>
              <a:rPr lang="en-IN" sz="1700" dirty="0">
                <a:latin typeface="Segoe UI Semilight" panose="020B0402040204020203" pitchFamily="34" charset="0"/>
                <a:cs typeface="Segoe UI Semilight" panose="020B0402040204020203" pitchFamily="34" charset="0"/>
              </a:rPr>
              <a:t>customer_AccountID </a:t>
            </a:r>
            <a:r>
              <a:rPr lang="en-IN" sz="1700" dirty="0">
                <a:solidFill>
                  <a:srgbClr val="0077AA"/>
                </a:solidFill>
                <a:latin typeface="Segoe UI Semilight" panose="020B0402040204020203" pitchFamily="34" charset="0"/>
                <a:cs typeface="Segoe UI Semilight" panose="020B0402040204020203" pitchFamily="34" charset="0"/>
              </a:rPr>
              <a:t>BEFORE INSERT ON </a:t>
            </a:r>
            <a:r>
              <a:rPr lang="en-IN" sz="1700" dirty="0">
                <a:latin typeface="Segoe UI Semilight" panose="020B0402040204020203" pitchFamily="34" charset="0"/>
                <a:cs typeface="Segoe UI Semilight" panose="020B0402040204020203" pitchFamily="34" charset="0"/>
              </a:rPr>
              <a:t>customer_account </a:t>
            </a:r>
            <a:r>
              <a:rPr lang="en-IN" sz="1700" dirty="0">
                <a:solidFill>
                  <a:srgbClr val="0077AA"/>
                </a:solidFill>
                <a:latin typeface="Segoe UI Semilight" panose="020B0402040204020203" pitchFamily="34" charset="0"/>
                <a:cs typeface="Segoe UI Semilight" panose="020B0402040204020203" pitchFamily="34" charset="0"/>
              </a:rPr>
              <a:t>FOR EACH ROW</a:t>
            </a:r>
          </a:p>
          <a:p>
            <a:pPr marL="266700"/>
            <a:r>
              <a:rPr lang="en-IN" sz="1700" dirty="0">
                <a:solidFill>
                  <a:srgbClr val="0077AA"/>
                </a:solidFill>
                <a:latin typeface="Segoe UI Semilight" panose="020B0402040204020203" pitchFamily="34" charset="0"/>
                <a:cs typeface="Segoe UI Semilight" panose="020B0402040204020203" pitchFamily="34" charset="0"/>
              </a:rPr>
              <a:t>begin</a:t>
            </a:r>
          </a:p>
          <a:p>
            <a:pPr marL="266700"/>
            <a:r>
              <a:rPr lang="en-IN" sz="1700" dirty="0">
                <a:latin typeface="Segoe UI Semilight" panose="020B0402040204020203" pitchFamily="34" charset="0"/>
                <a:cs typeface="Segoe UI Semilight" panose="020B0402040204020203" pitchFamily="34" charset="0"/>
              </a:rPr>
              <a:t>    declare x int;</a:t>
            </a:r>
          </a:p>
          <a:p>
            <a:pPr marL="266700"/>
            <a:r>
              <a:rPr lang="en-IN" sz="1700" dirty="0">
                <a:latin typeface="Segoe UI Semilight" panose="020B0402040204020203" pitchFamily="34" charset="0"/>
                <a:cs typeface="Segoe UI Semilight" panose="020B0402040204020203" pitchFamily="34" charset="0"/>
              </a:rPr>
              <a:t>    SELECT max</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latin typeface="Segoe UI Semilight" panose="020B0402040204020203" pitchFamily="34" charset="0"/>
                <a:cs typeface="Segoe UI Semilight" panose="020B0402040204020203" pitchFamily="34" charset="0"/>
              </a:rPr>
              <a:t>cast</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latin typeface="Segoe UI Semilight" panose="020B0402040204020203" pitchFamily="34" charset="0"/>
                <a:cs typeface="Segoe UI Semilight" panose="020B0402040204020203" pitchFamily="34" charset="0"/>
              </a:rPr>
              <a:t>substr</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latin typeface="Segoe UI Semilight" panose="020B0402040204020203" pitchFamily="34" charset="0"/>
                <a:cs typeface="Segoe UI Semilight" panose="020B0402040204020203" pitchFamily="34" charset="0"/>
              </a:rPr>
              <a:t>accountID, 5</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latin typeface="Segoe UI Semilight" panose="020B0402040204020203" pitchFamily="34" charset="0"/>
                <a:cs typeface="Segoe UI Semilight" panose="020B0402040204020203" pitchFamily="34" charset="0"/>
              </a:rPr>
              <a:t> AS UNSIGNED</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latin typeface="Segoe UI Semilight" panose="020B0402040204020203" pitchFamily="34" charset="0"/>
                <a:cs typeface="Segoe UI Semilight" panose="020B0402040204020203" pitchFamily="34" charset="0"/>
              </a:rPr>
              <a:t> + 1 INTO x FROM customer_account WHERE account_Type = NEW.account_Type;</a:t>
            </a:r>
          </a:p>
          <a:p>
            <a:pPr marL="266700"/>
            <a:r>
              <a:rPr lang="en-IN" sz="1700" dirty="0">
                <a:latin typeface="Segoe UI Semilight" panose="020B0402040204020203" pitchFamily="34" charset="0"/>
                <a:cs typeface="Segoe UI Semilight" panose="020B0402040204020203" pitchFamily="34" charset="0"/>
              </a:rPr>
              <a:t>	if x is null then</a:t>
            </a:r>
          </a:p>
          <a:p>
            <a:pPr marL="266700"/>
            <a:r>
              <a:rPr lang="en-IN" sz="1700" dirty="0">
                <a:latin typeface="Segoe UI Semilight" panose="020B0402040204020203" pitchFamily="34" charset="0"/>
                <a:cs typeface="Segoe UI Semilight" panose="020B0402040204020203" pitchFamily="34" charset="0"/>
              </a:rPr>
              <a:t>	     if NEW.account_Type = </a:t>
            </a:r>
            <a:r>
              <a:rPr lang="en-IN" sz="1700" dirty="0">
                <a:solidFill>
                  <a:srgbClr val="669900"/>
                </a:solidFill>
                <a:latin typeface="Segoe UI Semilight" panose="020B0402040204020203" pitchFamily="34" charset="0"/>
                <a:cs typeface="Segoe UI Semilight" panose="020B0402040204020203" pitchFamily="34" charset="0"/>
              </a:rPr>
              <a:t>'saving'</a:t>
            </a:r>
            <a:r>
              <a:rPr lang="en-IN" sz="1700" dirty="0">
                <a:latin typeface="Segoe UI Semilight" panose="020B0402040204020203" pitchFamily="34" charset="0"/>
                <a:cs typeface="Segoe UI Semilight" panose="020B0402040204020203" pitchFamily="34" charset="0"/>
              </a:rPr>
              <a:t> then</a:t>
            </a:r>
          </a:p>
          <a:p>
            <a:pPr marL="266700"/>
            <a:r>
              <a:rPr lang="en-IN" sz="1700" dirty="0">
                <a:latin typeface="Segoe UI Semilight" panose="020B0402040204020203" pitchFamily="34" charset="0"/>
                <a:cs typeface="Segoe UI Semilight" panose="020B0402040204020203" pitchFamily="34" charset="0"/>
              </a:rPr>
              <a:t>	          set NEW.accountID = concat</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solidFill>
                  <a:srgbClr val="669900"/>
                </a:solidFill>
                <a:latin typeface="Segoe UI Semilight" panose="020B0402040204020203" pitchFamily="34" charset="0"/>
                <a:cs typeface="Segoe UI Semilight" panose="020B0402040204020203" pitchFamily="34" charset="0"/>
              </a:rPr>
              <a:t>'S/A-</a:t>
            </a:r>
            <a:r>
              <a:rPr lang="en-IN" sz="1700" dirty="0">
                <a:latin typeface="Segoe UI Semilight" panose="020B0402040204020203" pitchFamily="34" charset="0"/>
                <a:cs typeface="Segoe UI Semilight" panose="020B0402040204020203" pitchFamily="34" charset="0"/>
              </a:rPr>
              <a:t>', 1</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latin typeface="Segoe UI Semilight" panose="020B0402040204020203" pitchFamily="34" charset="0"/>
                <a:cs typeface="Segoe UI Semilight" panose="020B0402040204020203" pitchFamily="34" charset="0"/>
              </a:rPr>
              <a:t>;</a:t>
            </a:r>
          </a:p>
          <a:p>
            <a:pPr marL="266700"/>
            <a:r>
              <a:rPr lang="en-IN" sz="1700" dirty="0">
                <a:latin typeface="Segoe UI Semilight" panose="020B0402040204020203" pitchFamily="34" charset="0"/>
                <a:cs typeface="Segoe UI Semilight" panose="020B0402040204020203" pitchFamily="34" charset="0"/>
              </a:rPr>
              <a:t>	    elseif NEW.account_Type = </a:t>
            </a:r>
            <a:r>
              <a:rPr lang="en-IN" sz="1700" dirty="0">
                <a:solidFill>
                  <a:srgbClr val="669900"/>
                </a:solidFill>
                <a:latin typeface="Segoe UI Semilight" panose="020B0402040204020203" pitchFamily="34" charset="0"/>
                <a:cs typeface="Segoe UI Semilight" panose="020B0402040204020203" pitchFamily="34" charset="0"/>
              </a:rPr>
              <a:t>'current' </a:t>
            </a:r>
            <a:r>
              <a:rPr lang="en-IN" sz="1700" dirty="0">
                <a:latin typeface="Segoe UI Semilight" panose="020B0402040204020203" pitchFamily="34" charset="0"/>
                <a:cs typeface="Segoe UI Semilight" panose="020B0402040204020203" pitchFamily="34" charset="0"/>
              </a:rPr>
              <a:t>then</a:t>
            </a:r>
          </a:p>
          <a:p>
            <a:pPr marL="266700"/>
            <a:r>
              <a:rPr lang="en-IN" sz="1700" dirty="0">
                <a:latin typeface="Segoe UI Semilight" panose="020B0402040204020203" pitchFamily="34" charset="0"/>
                <a:cs typeface="Segoe UI Semilight" panose="020B0402040204020203" pitchFamily="34" charset="0"/>
              </a:rPr>
              <a:t>	          set NEW.accountID = concat</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solidFill>
                  <a:srgbClr val="669900"/>
                </a:solidFill>
                <a:latin typeface="Segoe UI Semilight" panose="020B0402040204020203" pitchFamily="34" charset="0"/>
                <a:cs typeface="Segoe UI Semilight" panose="020B0402040204020203" pitchFamily="34" charset="0"/>
              </a:rPr>
              <a:t>'C/A-'</a:t>
            </a:r>
            <a:r>
              <a:rPr lang="en-IN" sz="1700" dirty="0">
                <a:latin typeface="Segoe UI Semilight" panose="020B0402040204020203" pitchFamily="34" charset="0"/>
                <a:cs typeface="Segoe UI Semilight" panose="020B0402040204020203" pitchFamily="34" charset="0"/>
              </a:rPr>
              <a:t>, 1</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latin typeface="Segoe UI Semilight" panose="020B0402040204020203" pitchFamily="34" charset="0"/>
                <a:cs typeface="Segoe UI Semilight" panose="020B0402040204020203" pitchFamily="34" charset="0"/>
              </a:rPr>
              <a:t>;</a:t>
            </a:r>
          </a:p>
          <a:p>
            <a:pPr marL="266700"/>
            <a:r>
              <a:rPr lang="en-IN" sz="1700" dirty="0">
                <a:latin typeface="Segoe UI Semilight" panose="020B0402040204020203" pitchFamily="34" charset="0"/>
                <a:cs typeface="Segoe UI Semilight" panose="020B0402040204020203" pitchFamily="34" charset="0"/>
              </a:rPr>
              <a:t>	    else</a:t>
            </a:r>
          </a:p>
          <a:p>
            <a:pPr marL="266700"/>
            <a:r>
              <a:rPr lang="en-IN" sz="1700" dirty="0">
                <a:latin typeface="Segoe UI Semilight" panose="020B0402040204020203" pitchFamily="34" charset="0"/>
                <a:cs typeface="Segoe UI Semilight" panose="020B0402040204020203" pitchFamily="34" charset="0"/>
              </a:rPr>
              <a:t>	           signal sqlstate </a:t>
            </a:r>
            <a:r>
              <a:rPr lang="en-IN" sz="1700" dirty="0">
                <a:solidFill>
                  <a:srgbClr val="669900"/>
                </a:solidFill>
                <a:latin typeface="Segoe UI Semilight" panose="020B0402040204020203" pitchFamily="34" charset="0"/>
                <a:cs typeface="Segoe UI Semilight" panose="020B0402040204020203" pitchFamily="34" charset="0"/>
              </a:rPr>
              <a:t>'42000'</a:t>
            </a:r>
            <a:r>
              <a:rPr lang="en-IN" sz="1700" dirty="0">
                <a:latin typeface="Segoe UI Semilight" panose="020B0402040204020203" pitchFamily="34" charset="0"/>
                <a:cs typeface="Segoe UI Semilight" panose="020B0402040204020203" pitchFamily="34" charset="0"/>
              </a:rPr>
              <a:t> set message_text = </a:t>
            </a:r>
            <a:r>
              <a:rPr lang="en-IN" sz="1700" dirty="0">
                <a:solidFill>
                  <a:srgbClr val="669900"/>
                </a:solidFill>
                <a:latin typeface="Segoe UI Semilight" panose="020B0402040204020203" pitchFamily="34" charset="0"/>
                <a:cs typeface="Segoe UI Semilight" panose="020B0402040204020203" pitchFamily="34" charset="0"/>
              </a:rPr>
              <a:t>"Invalid Account Type!"</a:t>
            </a:r>
            <a:r>
              <a:rPr lang="en-IN" sz="1700" dirty="0">
                <a:latin typeface="Segoe UI Semilight" panose="020B0402040204020203" pitchFamily="34" charset="0"/>
                <a:cs typeface="Segoe UI Semilight" panose="020B0402040204020203" pitchFamily="34" charset="0"/>
              </a:rPr>
              <a:t>;</a:t>
            </a:r>
          </a:p>
          <a:p>
            <a:pPr marL="266700"/>
            <a:r>
              <a:rPr lang="en-IN" sz="1700" dirty="0">
                <a:latin typeface="Segoe UI Semilight" panose="020B0402040204020203" pitchFamily="34" charset="0"/>
                <a:cs typeface="Segoe UI Semilight" panose="020B0402040204020203" pitchFamily="34" charset="0"/>
              </a:rPr>
              <a:t>	    end if;</a:t>
            </a:r>
          </a:p>
          <a:p>
            <a:pPr marL="266700"/>
            <a:r>
              <a:rPr lang="en-IN" sz="1700" dirty="0">
                <a:latin typeface="Segoe UI Semilight" panose="020B0402040204020203" pitchFamily="34" charset="0"/>
                <a:cs typeface="Segoe UI Semilight" panose="020B0402040204020203" pitchFamily="34" charset="0"/>
              </a:rPr>
              <a:t>	else</a:t>
            </a:r>
          </a:p>
          <a:p>
            <a:pPr marL="266700"/>
            <a:r>
              <a:rPr lang="en-IN" sz="1700" dirty="0">
                <a:latin typeface="Segoe UI Semilight" panose="020B0402040204020203" pitchFamily="34" charset="0"/>
                <a:cs typeface="Segoe UI Semilight" panose="020B0402040204020203" pitchFamily="34" charset="0"/>
              </a:rPr>
              <a:t>	      if NEW.account_Type = </a:t>
            </a:r>
            <a:r>
              <a:rPr lang="en-IN" sz="1700" dirty="0">
                <a:solidFill>
                  <a:srgbClr val="669900"/>
                </a:solidFill>
                <a:latin typeface="Segoe UI Semilight" panose="020B0402040204020203" pitchFamily="34" charset="0"/>
                <a:cs typeface="Segoe UI Semilight" panose="020B0402040204020203" pitchFamily="34" charset="0"/>
              </a:rPr>
              <a:t>'saving'</a:t>
            </a:r>
            <a:r>
              <a:rPr lang="en-IN" sz="1700" dirty="0">
                <a:latin typeface="Segoe UI Semilight" panose="020B0402040204020203" pitchFamily="34" charset="0"/>
                <a:cs typeface="Segoe UI Semilight" panose="020B0402040204020203" pitchFamily="34" charset="0"/>
              </a:rPr>
              <a:t> then</a:t>
            </a:r>
          </a:p>
          <a:p>
            <a:pPr marL="266700"/>
            <a:r>
              <a:rPr lang="en-IN" sz="1700" dirty="0">
                <a:latin typeface="Segoe UI Semilight" panose="020B0402040204020203" pitchFamily="34" charset="0"/>
                <a:cs typeface="Segoe UI Semilight" panose="020B0402040204020203" pitchFamily="34" charset="0"/>
              </a:rPr>
              <a:t>	          set NEW.accountID = concat</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solidFill>
                  <a:srgbClr val="669900"/>
                </a:solidFill>
                <a:latin typeface="Segoe UI Semilight" panose="020B0402040204020203" pitchFamily="34" charset="0"/>
                <a:cs typeface="Segoe UI Semilight" panose="020B0402040204020203" pitchFamily="34" charset="0"/>
              </a:rPr>
              <a:t>'S/A-'</a:t>
            </a:r>
            <a:r>
              <a:rPr lang="en-IN" sz="1700" dirty="0">
                <a:latin typeface="Segoe UI Semilight" panose="020B0402040204020203" pitchFamily="34" charset="0"/>
                <a:cs typeface="Segoe UI Semilight" panose="020B0402040204020203" pitchFamily="34" charset="0"/>
              </a:rPr>
              <a:t>, x</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latin typeface="Segoe UI Semilight" panose="020B0402040204020203" pitchFamily="34" charset="0"/>
                <a:cs typeface="Segoe UI Semilight" panose="020B0402040204020203" pitchFamily="34" charset="0"/>
              </a:rPr>
              <a:t>;</a:t>
            </a:r>
          </a:p>
          <a:p>
            <a:pPr marL="266700"/>
            <a:r>
              <a:rPr lang="en-IN" sz="1700" dirty="0">
                <a:latin typeface="Segoe UI Semilight" panose="020B0402040204020203" pitchFamily="34" charset="0"/>
                <a:cs typeface="Segoe UI Semilight" panose="020B0402040204020203" pitchFamily="34" charset="0"/>
              </a:rPr>
              <a:t>	      else</a:t>
            </a:r>
          </a:p>
          <a:p>
            <a:pPr marL="266700"/>
            <a:r>
              <a:rPr lang="en-IN" sz="1700" dirty="0">
                <a:latin typeface="Segoe UI Semilight" panose="020B0402040204020203" pitchFamily="34" charset="0"/>
                <a:cs typeface="Segoe UI Semilight" panose="020B0402040204020203" pitchFamily="34" charset="0"/>
              </a:rPr>
              <a:t>	         set NEW.accountID = concat</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solidFill>
                  <a:srgbClr val="669900"/>
                </a:solidFill>
                <a:latin typeface="Segoe UI Semilight" panose="020B0402040204020203" pitchFamily="34" charset="0"/>
                <a:cs typeface="Segoe UI Semilight" panose="020B0402040204020203" pitchFamily="34" charset="0"/>
              </a:rPr>
              <a:t>'C/A-'</a:t>
            </a:r>
            <a:r>
              <a:rPr lang="en-IN" sz="1700" dirty="0">
                <a:latin typeface="Segoe UI Semilight" panose="020B0402040204020203" pitchFamily="34" charset="0"/>
                <a:cs typeface="Segoe UI Semilight" panose="020B0402040204020203" pitchFamily="34" charset="0"/>
              </a:rPr>
              <a:t>, x</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latin typeface="Segoe UI Semilight" panose="020B0402040204020203" pitchFamily="34" charset="0"/>
                <a:cs typeface="Segoe UI Semilight" panose="020B0402040204020203" pitchFamily="34" charset="0"/>
              </a:rPr>
              <a:t>;</a:t>
            </a:r>
          </a:p>
          <a:p>
            <a:pPr marL="266700"/>
            <a:r>
              <a:rPr lang="en-IN" sz="1700" dirty="0">
                <a:latin typeface="Segoe UI Semilight" panose="020B0402040204020203" pitchFamily="34" charset="0"/>
                <a:cs typeface="Segoe UI Semilight" panose="020B0402040204020203" pitchFamily="34" charset="0"/>
              </a:rPr>
              <a:t>	     end if;</a:t>
            </a:r>
          </a:p>
          <a:p>
            <a:pPr marL="266700"/>
            <a:r>
              <a:rPr lang="en-IN" sz="1700" dirty="0">
                <a:latin typeface="Segoe UI Semilight" panose="020B0402040204020203" pitchFamily="34" charset="0"/>
                <a:cs typeface="Segoe UI Semilight" panose="020B0402040204020203" pitchFamily="34" charset="0"/>
              </a:rPr>
              <a:t>	end if;</a:t>
            </a:r>
          </a:p>
          <a:p>
            <a:pPr marL="266700"/>
            <a:r>
              <a:rPr lang="en-IN" sz="1700" dirty="0">
                <a:solidFill>
                  <a:srgbClr val="0077AA"/>
                </a:solidFill>
                <a:latin typeface="Segoe UI Semilight" panose="020B0402040204020203" pitchFamily="34" charset="0"/>
                <a:cs typeface="Segoe UI Semilight" panose="020B0402040204020203" pitchFamily="34" charset="0"/>
              </a:rPr>
              <a:t>end</a:t>
            </a:r>
            <a:r>
              <a:rPr lang="en-IN" sz="1700" dirty="0">
                <a:latin typeface="Segoe UI Semilight" panose="020B0402040204020203" pitchFamily="34" charset="0"/>
                <a:cs typeface="Segoe UI Semilight" panose="020B0402040204020203" pitchFamily="34" charset="0"/>
              </a:rPr>
              <a:t> $$</a:t>
            </a:r>
          </a:p>
          <a:p>
            <a:pPr marL="266700"/>
            <a:r>
              <a:rPr lang="en-IN" sz="1700"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_isactive);</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7" name="Rectangle 6"/>
          <p:cNvSpPr/>
          <p:nvPr/>
        </p:nvSpPr>
        <p:spPr>
          <a:xfrm>
            <a:off x="335360" y="251460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4808195"/>
            <a:ext cx="11521280" cy="1046440"/>
          </a:xfrm>
          <a:prstGeom prst="rect">
            <a:avLst/>
          </a:prstGeom>
        </p:spPr>
        <p:txBody>
          <a:bodyPr wrap="square">
            <a:spAutoFit/>
          </a:bodyPr>
          <a:lstStyle/>
          <a:p>
            <a:r>
              <a:rPr lang="en-IN" b="1" dirty="0">
                <a:latin typeface="Liberation Mono"/>
                <a:cs typeface="Calibri" panose="020F0502020204030204" pitchFamily="34" charset="0"/>
              </a:rPr>
              <a:t>5.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Tree>
    <p:extLst>
      <p:ext uri="{BB962C8B-B14F-4D97-AF65-F5344CB8AC3E}">
        <p14:creationId xmlns:p14="http://schemas.microsoft.com/office/powerpoint/2010/main" val="225023735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2031325"/>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c1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a:p>
            <a:endParaRPr lang="en-US"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 := @cnt1+1 R1, duplicate.*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@cnt1:=0) t1) t2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t2.R1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min(@cnt := @cnt+1) R1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@cnt:=0) t4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p:txBody>
      </p:sp>
      <p:sp>
        <p:nvSpPr>
          <p:cNvPr id="6" name="Rectangle 5"/>
          <p:cNvSpPr/>
          <p:nvPr/>
        </p:nvSpPr>
        <p:spPr>
          <a:xfrm>
            <a:off x="1524000" y="4161971"/>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7. TODO</a:t>
            </a:r>
            <a:endParaRPr lang="en-IN" sz="2000" dirty="0">
              <a:latin typeface="Calibri" panose="020F0502020204030204" pitchFamily="34" charset="0"/>
              <a:cs typeface="Calibri" panose="020F0502020204030204" pitchFamily="34" charset="0"/>
            </a:endParaRPr>
          </a:p>
        </p:txBody>
      </p:sp>
      <p:sp>
        <p:nvSpPr>
          <p:cNvPr id="7" name="Rectangle 6"/>
          <p:cNvSpPr/>
          <p:nvPr/>
        </p:nvSpPr>
        <p:spPr>
          <a:xfrm>
            <a:off x="1524000" y="445283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TODO</a:t>
            </a:r>
            <a:endParaRPr lang="en-IN" sz="2000" dirty="0">
              <a:latin typeface="Calibri" panose="020F0502020204030204" pitchFamily="34" charset="0"/>
              <a:cs typeface="Calibri" panose="020F0502020204030204" pitchFamily="34" charset="0"/>
            </a:endParaRPr>
          </a:p>
        </p:txBody>
      </p:sp>
      <p:sp>
        <p:nvSpPr>
          <p:cNvPr id="8" name="Rectangle 7"/>
          <p:cNvSpPr/>
          <p:nvPr/>
        </p:nvSpPr>
        <p:spPr>
          <a:xfrm>
            <a:off x="1524000" y="478902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9. TODO</a:t>
            </a:r>
            <a:endParaRPr lang="en-IN" sz="2000" dirty="0">
              <a:latin typeface="Calibri" panose="020F0502020204030204" pitchFamily="34" charset="0"/>
              <a:cs typeface="Calibri" panose="020F0502020204030204" pitchFamily="34" charset="0"/>
            </a:endParaRPr>
          </a:p>
        </p:txBody>
      </p:sp>
      <p:sp>
        <p:nvSpPr>
          <p:cNvPr id="10" name="Rectangle 9"/>
          <p:cNvSpPr/>
          <p:nvPr/>
        </p:nvSpPr>
        <p:spPr>
          <a:xfrm>
            <a:off x="1524000" y="518913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10. TODO</a:t>
            </a:r>
            <a:endParaRPr lang="en-IN"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78608303"/>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5334001"/>
            <a:ext cx="11089232" cy="369332"/>
          </a:xfrm>
          <a:prstGeom prst="rect">
            <a:avLst/>
          </a:prstGeom>
        </p:spPr>
        <p:txBody>
          <a:bodyPr wrap="square">
            <a:spAutoFit/>
          </a:bodyPr>
          <a:lstStyle/>
          <a:p>
            <a:r>
              <a:rPr lang="en-IN" dirty="0"/>
              <a:t>select count(*), e.* from e group by empno, ename, job, </a:t>
            </a:r>
            <a:r>
              <a:rPr lang="en-IN" dirty="0" err="1"/>
              <a:t>mgr</a:t>
            </a:r>
            <a:r>
              <a:rPr lang="en-IN" dirty="0"/>
              <a:t>,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Tree>
    <p:extLst>
      <p:ext uri="{BB962C8B-B14F-4D97-AF65-F5344CB8AC3E}">
        <p14:creationId xmlns:p14="http://schemas.microsoft.com/office/powerpoint/2010/main" val="4242655406"/>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115622612"/>
              </p:ext>
            </p:extLst>
          </p:nvPr>
        </p:nvGraphicFramePr>
        <p:xfrm>
          <a:off x="2057401" y="1600200"/>
          <a:ext cx="1981199" cy="2225040"/>
        </p:xfrm>
        <a:graphic>
          <a:graphicData uri="http://schemas.openxmlformats.org/drawingml/2006/table">
            <a:tbl>
              <a:tblPr firstRow="1" bandRow="1">
                <a:tableStyleId>{5940675A-B579-460E-94D1-54222C63F5DA}</a:tableStyleId>
              </a:tblPr>
              <a:tblGrid>
                <a:gridCol w="495300">
                  <a:extLst>
                    <a:ext uri="{9D8B030D-6E8A-4147-A177-3AD203B41FA5}">
                      <a16:colId xmlns:a16="http://schemas.microsoft.com/office/drawing/2014/main" val="20000"/>
                    </a:ext>
                  </a:extLst>
                </a:gridCol>
                <a:gridCol w="670111">
                  <a:extLst>
                    <a:ext uri="{9D8B030D-6E8A-4147-A177-3AD203B41FA5}">
                      <a16:colId xmlns:a16="http://schemas.microsoft.com/office/drawing/2014/main" val="20001"/>
                    </a:ext>
                  </a:extLst>
                </a:gridCol>
                <a:gridCol w="815788">
                  <a:extLst>
                    <a:ext uri="{9D8B030D-6E8A-4147-A177-3AD203B41FA5}">
                      <a16:colId xmlns:a16="http://schemas.microsoft.com/office/drawing/2014/main" val="20002"/>
                    </a:ext>
                  </a:extLst>
                </a:gridCol>
              </a:tblGrid>
              <a:tr h="370840">
                <a:tc>
                  <a:txBody>
                    <a:bodyPr/>
                    <a:lstStyle/>
                    <a:p>
                      <a:r>
                        <a:rPr lang="en-US" dirty="0"/>
                        <a:t>65</a:t>
                      </a:r>
                    </a:p>
                  </a:txBody>
                  <a:tcPr/>
                </a:tc>
                <a:tc>
                  <a:txBody>
                    <a:bodyPr/>
                    <a:lstStyle/>
                    <a:p>
                      <a:r>
                        <a:rPr lang="en-US" dirty="0"/>
                        <a:t>a</a:t>
                      </a:r>
                    </a:p>
                  </a:txBody>
                  <a:tcPr/>
                </a:tc>
                <a:tc>
                  <a:txBody>
                    <a:bodyPr/>
                    <a:lstStyle/>
                    <a:p>
                      <a:r>
                        <a:rPr lang="en-US" dirty="0"/>
                        <a:t>10</a:t>
                      </a:r>
                    </a:p>
                  </a:txBody>
                  <a:tcPr/>
                </a:tc>
                <a:extLst>
                  <a:ext uri="{0D108BD9-81ED-4DB2-BD59-A6C34878D82A}">
                    <a16:rowId xmlns:a16="http://schemas.microsoft.com/office/drawing/2014/main" val="10000"/>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1"/>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2"/>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3"/>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4"/>
                  </a:ext>
                </a:extLst>
              </a:tr>
              <a:tr h="370840">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5"/>
                  </a:ext>
                </a:extLst>
              </a:tr>
            </a:tbl>
          </a:graphicData>
        </a:graphic>
      </p:graphicFrame>
      <p:sp>
        <p:nvSpPr>
          <p:cNvPr id="3" name="TextBox 2"/>
          <p:cNvSpPr txBox="1"/>
          <p:nvPr/>
        </p:nvSpPr>
        <p:spPr>
          <a:xfrm>
            <a:off x="3048001" y="533400"/>
            <a:ext cx="5404941" cy="369332"/>
          </a:xfrm>
          <a:prstGeom prst="rect">
            <a:avLst/>
          </a:prstGeom>
          <a:noFill/>
        </p:spPr>
        <p:txBody>
          <a:bodyPr wrap="none" rtlCol="0">
            <a:spAutoFit/>
          </a:bodyPr>
          <a:lstStyle/>
          <a:p>
            <a:r>
              <a:rPr lang="en-US" dirty="0"/>
              <a:t>Input a = 10, find ascii of a variable and store in 65 array</a:t>
            </a:r>
          </a:p>
        </p:txBody>
      </p:sp>
      <p:sp>
        <p:nvSpPr>
          <p:cNvPr id="4" name="Rectangle 3"/>
          <p:cNvSpPr/>
          <p:nvPr/>
        </p:nvSpPr>
        <p:spPr>
          <a:xfrm>
            <a:off x="1952597" y="4857760"/>
            <a:ext cx="3796745" cy="369332"/>
          </a:xfrm>
          <a:prstGeom prst="rect">
            <a:avLst/>
          </a:prstGeom>
        </p:spPr>
        <p:txBody>
          <a:bodyPr wrap="none">
            <a:spAutoFit/>
          </a:bodyPr>
          <a:lstStyle/>
          <a:p>
            <a:r>
              <a:rPr lang="en-US" dirty="0"/>
              <a:t>\connect --</a:t>
            </a:r>
            <a:r>
              <a:rPr lang="en-US" dirty="0" err="1"/>
              <a:t>mysql</a:t>
            </a:r>
            <a:r>
              <a:rPr lang="en-US" dirty="0"/>
              <a:t> root@localhost:3306</a:t>
            </a:r>
          </a:p>
        </p:txBody>
      </p:sp>
    </p:spTree>
    <p:extLst>
      <p:ext uri="{BB962C8B-B14F-4D97-AF65-F5344CB8AC3E}">
        <p14:creationId xmlns:p14="http://schemas.microsoft.com/office/powerpoint/2010/main" val="2262634000"/>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881158" y="214291"/>
            <a:ext cx="8429684" cy="6186309"/>
          </a:xfrm>
          <a:prstGeom prst="rect">
            <a:avLst/>
          </a:prstGeom>
        </p:spPr>
        <p:txBody>
          <a:bodyPr wrap="square">
            <a:spAutoFit/>
          </a:bodyPr>
          <a:lstStyle/>
          <a:p>
            <a:r>
              <a:rPr lang="en-US" dirty="0"/>
              <a:t>insert into </a:t>
            </a:r>
            <a:r>
              <a:rPr lang="en-US" dirty="0" err="1"/>
              <a:t>xmltest</a:t>
            </a:r>
            <a:r>
              <a:rPr lang="en-US" dirty="0"/>
              <a:t> values ("&lt;Students&gt;</a:t>
            </a:r>
          </a:p>
          <a:p>
            <a:r>
              <a:rPr lang="en-US" dirty="0"/>
              <a:t>      &lt;student1&gt;</a:t>
            </a:r>
          </a:p>
          <a:p>
            <a:r>
              <a:rPr lang="en-US" dirty="0"/>
              <a:t>	&lt;RollNumber&gt;1&lt;/RollNumber&gt;</a:t>
            </a:r>
          </a:p>
          <a:p>
            <a:r>
              <a:rPr lang="en-US" dirty="0"/>
              <a:t>        &lt;Name&gt; Saleel &lt;/Name&gt;</a:t>
            </a:r>
          </a:p>
          <a:p>
            <a:r>
              <a:rPr lang="en-US" dirty="0"/>
              <a:t>      &lt;/student1&gt;</a:t>
            </a:r>
          </a:p>
          <a:p>
            <a:r>
              <a:rPr lang="en-US" dirty="0"/>
              <a:t>     </a:t>
            </a:r>
          </a:p>
          <a:p>
            <a:r>
              <a:rPr lang="en-US" dirty="0"/>
              <a:t>      &lt;student2&gt;</a:t>
            </a:r>
          </a:p>
          <a:p>
            <a:r>
              <a:rPr lang="en-US" dirty="0"/>
              <a:t>	&lt;RollNumber&gt; 2 &lt;/RollNumber&gt;</a:t>
            </a:r>
          </a:p>
          <a:p>
            <a:r>
              <a:rPr lang="en-US" dirty="0"/>
              <a:t>        &lt;Name&gt; Vrushali &lt;/Name&gt;</a:t>
            </a:r>
          </a:p>
          <a:p>
            <a:r>
              <a:rPr lang="en-US" dirty="0"/>
              <a:t>      &lt;/student2&gt;</a:t>
            </a:r>
          </a:p>
          <a:p>
            <a:r>
              <a:rPr lang="en-US" dirty="0"/>
              <a:t>     </a:t>
            </a:r>
          </a:p>
          <a:p>
            <a:r>
              <a:rPr lang="en-US" dirty="0"/>
              <a:t>      &lt;student3&gt;</a:t>
            </a:r>
          </a:p>
          <a:p>
            <a:r>
              <a:rPr lang="en-US" dirty="0"/>
              <a:t>	&lt;RollNumber&gt; 3 &lt;/RollNumber&gt;</a:t>
            </a:r>
          </a:p>
          <a:p>
            <a:r>
              <a:rPr lang="en-US" dirty="0"/>
              <a:t>        &lt;Name&gt; Sharmin &lt;/Name&gt;</a:t>
            </a:r>
          </a:p>
          <a:p>
            <a:r>
              <a:rPr lang="en-US" dirty="0"/>
              <a:t>      &lt;/student3&gt;</a:t>
            </a:r>
          </a:p>
          <a:p>
            <a:r>
              <a:rPr lang="en-US" dirty="0"/>
              <a:t>      </a:t>
            </a:r>
          </a:p>
          <a:p>
            <a:r>
              <a:rPr lang="en-US" dirty="0"/>
              <a:t>      &lt;student4&gt;</a:t>
            </a:r>
          </a:p>
          <a:p>
            <a:r>
              <a:rPr lang="en-US" dirty="0"/>
              <a:t>	&lt;RollNumber&gt; 4 &lt;/RollNumber&gt;</a:t>
            </a:r>
          </a:p>
          <a:p>
            <a:r>
              <a:rPr lang="en-US" dirty="0"/>
              <a:t>        &lt;Name&gt; Ruhan &lt;/Name&gt;</a:t>
            </a:r>
          </a:p>
          <a:p>
            <a:r>
              <a:rPr lang="en-US" dirty="0"/>
              <a:t>      &lt;/student4&gt;</a:t>
            </a:r>
          </a:p>
          <a:p>
            <a:endParaRPr lang="en-US" dirty="0"/>
          </a:p>
          <a:p>
            <a:r>
              <a:rPr lang="en-US" dirty="0"/>
              <a:t>&lt;/Students&gt;");</a:t>
            </a:r>
          </a:p>
        </p:txBody>
      </p:sp>
    </p:spTree>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p:cNvSpPr txBox="1"/>
          <p:nvPr/>
        </p:nvSpPr>
        <p:spPr>
          <a:xfrm>
            <a:off x="1752600" y="304801"/>
            <a:ext cx="8763000"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the department name where less the 3 employees </a:t>
            </a:r>
            <a:r>
              <a:rPr lang="en-IN" sz="160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18288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35814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5334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7239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8288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5814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70866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88392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5486401" y="1828800"/>
            <a:ext cx="138545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2272006"/>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F8A3696C-C837-4AA2-8AF3-5196542DF988}"/>
              </a:ext>
            </a:extLst>
          </p:cNvPr>
          <p:cNvSpPr/>
          <p:nvPr/>
        </p:nvSpPr>
        <p:spPr>
          <a:xfrm>
            <a:off x="1703512" y="40466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
        <p:nvSpPr>
          <p:cNvPr id="4" name="TextBox 3">
            <a:extLst>
              <a:ext uri="{FF2B5EF4-FFF2-40B4-BE49-F238E27FC236}">
                <a16:creationId xmlns:a16="http://schemas.microsoft.com/office/drawing/2014/main" id="{8B9C490F-36EA-4A0F-95B0-8D6464FE7C48}"/>
              </a:ext>
            </a:extLst>
          </p:cNvPr>
          <p:cNvSpPr txBox="1"/>
          <p:nvPr/>
        </p:nvSpPr>
        <p:spPr>
          <a:xfrm>
            <a:off x="335360" y="2636912"/>
            <a:ext cx="11449272" cy="646331"/>
          </a:xfrm>
          <a:prstGeom prst="rect">
            <a:avLst/>
          </a:prstGeom>
          <a:noFill/>
        </p:spPr>
        <p:txBody>
          <a:bodyPr wrap="square">
            <a:spAutoFit/>
          </a:bodyPr>
          <a:lstStyle/>
          <a:p>
            <a:r>
              <a:rPr lang="en-IN" dirty="0"/>
              <a:t>select north,  south, east, west, case field('y’, north, south, east, west) when 1 then 'North' when 2 then 'South' when 3 then 'East' else 'West' end R1 from coalesce;</a:t>
            </a:r>
          </a:p>
        </p:txBody>
      </p:sp>
      <p:sp>
        <p:nvSpPr>
          <p:cNvPr id="2" name="Rectangle 1">
            <a:extLst>
              <a:ext uri="{FF2B5EF4-FFF2-40B4-BE49-F238E27FC236}">
                <a16:creationId xmlns:a16="http://schemas.microsoft.com/office/drawing/2014/main" id="{996A0DE9-5B31-44DC-8EE2-67FF76CDB559}"/>
              </a:ext>
            </a:extLst>
          </p:cNvPr>
          <p:cNvSpPr/>
          <p:nvPr/>
        </p:nvSpPr>
        <p:spPr>
          <a:xfrm>
            <a:off x="348746" y="4437112"/>
            <a:ext cx="11521280"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chemeClr val="accent6">
                    <a:lumMod val="50000"/>
                  </a:schemeClr>
                </a:solidFill>
                <a:latin typeface="Liberation Mono"/>
                <a:cs typeface="Arial" panose="020B0604020202020204" pitchFamily="34" charset="0"/>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kg</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accent6">
                    <a:lumMod val="50000"/>
                  </a:schemeClr>
                </a:solidFill>
                <a:latin typeface="Liberation Mono"/>
                <a:cs typeface="Arial" panose="020B0604020202020204" pitchFamily="34" charset="0"/>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Tree>
    <p:extLst>
      <p:ext uri="{BB962C8B-B14F-4D97-AF65-F5344CB8AC3E}">
        <p14:creationId xmlns:p14="http://schemas.microsoft.com/office/powerpoint/2010/main" val="93292617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Country-1</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Capital-1</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Country-1</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Capital-1</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Country-2</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Capital-2</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Country-2</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Capital-2</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Country-3</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Capital-3</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Country-3</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Capital-3</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3" name="Rectangle 12">
              <a:extLst>
                <a:ext uri="{FF2B5EF4-FFF2-40B4-BE49-F238E27FC236}">
                  <a16:creationId xmlns:a16="http://schemas.microsoft.com/office/drawing/2014/main" id="{F0467EBC-E025-47BC-93B2-010BCBB098D3}"/>
                </a:ext>
              </a:extLst>
            </p:cNvPr>
            <p:cNvSpPr/>
            <p:nvPr/>
          </p:nvSpPr>
          <p:spPr>
            <a:xfrm>
              <a:off x="2279576" y="406280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8" name="Rectangle 27">
              <a:extLst>
                <a:ext uri="{FF2B5EF4-FFF2-40B4-BE49-F238E27FC236}">
                  <a16:creationId xmlns:a16="http://schemas.microsoft.com/office/drawing/2014/main" id="{C06B45B1-B15C-4D61-BD15-8B7854339E18}"/>
                </a:ext>
              </a:extLst>
            </p:cNvPr>
            <p:cNvSpPr/>
            <p:nvPr/>
          </p:nvSpPr>
          <p:spPr>
            <a:xfrm>
              <a:off x="4367808" y="4916844"/>
              <a:ext cx="1944216" cy="792088"/>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Tree>
    <p:extLst>
      <p:ext uri="{BB962C8B-B14F-4D97-AF65-F5344CB8AC3E}">
        <p14:creationId xmlns:p14="http://schemas.microsoft.com/office/powerpoint/2010/main" val="72930661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4928483"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77AA"/>
                </a:solidFill>
                <a:latin typeface="Liberation Mono"/>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5895478" y="533986"/>
            <a:ext cx="5773426" cy="4221911"/>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Tree>
    <p:extLst>
      <p:ext uri="{BB962C8B-B14F-4D97-AF65-F5344CB8AC3E}">
        <p14:creationId xmlns:p14="http://schemas.microsoft.com/office/powerpoint/2010/main" val="262161333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VARCHAR(20)</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5" y="3641253"/>
            <a:ext cx="5767212" cy="3136017"/>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customer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 name="Rectangle 9"/>
          <p:cNvSpPr/>
          <p:nvPr/>
        </p:nvSpPr>
        <p:spPr>
          <a:xfrm>
            <a:off x="5354642" y="629363"/>
            <a:ext cx="6092825" cy="2585323"/>
          </a:xfrm>
          <a:prstGeom prst="rect">
            <a:avLst/>
          </a:prstGeom>
        </p:spPr>
        <p:txBody>
          <a:bodyPr>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invoice_items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NOT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NULL</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itemNumber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itenName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itemQuantity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itemRate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invoice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5" name="Picture 4">
            <a:extLst>
              <a:ext uri="{FF2B5EF4-FFF2-40B4-BE49-F238E27FC236}">
                <a16:creationId xmlns:a16="http://schemas.microsoft.com/office/drawing/2014/main" id="{5189124E-710F-4FEC-A478-4861511D7C53}"/>
              </a:ext>
            </a:extLst>
          </p:cNvPr>
          <p:cNvPicPr>
            <a:picLocks noChangeAspect="1"/>
          </p:cNvPicPr>
          <p:nvPr/>
        </p:nvPicPr>
        <p:blipFill>
          <a:blip r:embed="rId3"/>
          <a:stretch>
            <a:fillRect/>
          </a:stretch>
        </p:blipFill>
        <p:spPr>
          <a:xfrm>
            <a:off x="5951984" y="3214686"/>
            <a:ext cx="5136102" cy="2258875"/>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4"/>
          <a:stretch>
            <a:fillRect/>
          </a:stretch>
        </p:blipFill>
        <p:spPr>
          <a:xfrm>
            <a:off x="1103914" y="3573016"/>
            <a:ext cx="3839958" cy="3273892"/>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4" y="781746"/>
            <a:ext cx="8839199" cy="3539430"/>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login</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pic>
        <p:nvPicPr>
          <p:cNvPr id="6" name="Picture 5">
            <a:extLst>
              <a:ext uri="{FF2B5EF4-FFF2-40B4-BE49-F238E27FC236}">
                <a16:creationId xmlns:a16="http://schemas.microsoft.com/office/drawing/2014/main" id="{A64F7749-1BCD-4EE4-805A-7C5EFF49D9AE}"/>
              </a:ext>
            </a:extLst>
          </p:cNvPr>
          <p:cNvPicPr>
            <a:picLocks noChangeAspect="1"/>
          </p:cNvPicPr>
          <p:nvPr/>
        </p:nvPicPr>
        <p:blipFill>
          <a:blip r:embed="rId2"/>
          <a:stretch>
            <a:fillRect/>
          </a:stretch>
        </p:blipFill>
        <p:spPr>
          <a:xfrm>
            <a:off x="5375920" y="2176590"/>
            <a:ext cx="5760640" cy="4289172"/>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6" y="620688"/>
            <a:ext cx="10729192" cy="553997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fk_blog_has_comments_blog</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fk_blog_has_comments_comments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16189564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264114"/>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Schema?</a:t>
            </a:r>
          </a:p>
        </p:txBody>
      </p:sp>
    </p:spTree>
    <p:extLst>
      <p:ext uri="{BB962C8B-B14F-4D97-AF65-F5344CB8AC3E}">
        <p14:creationId xmlns:p14="http://schemas.microsoft.com/office/powerpoint/2010/main" val="151661684"/>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6232441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407368" y="1602940"/>
            <a:ext cx="11377264" cy="10156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IN" sz="2000" dirty="0">
                <a:latin typeface="Arial" pitchFamily="34" charset="0"/>
                <a:ea typeface="Arial Unicode MS" pitchFamily="34" charset="-128"/>
                <a:cs typeface="Arial" pitchFamily="34" charset="0"/>
              </a:rPr>
              <a:t>A schema is a collection of database objects associated with one particular database username. This username is called the schema owner, or the owner of the related group of objects. You may have one or multiple schemas in a database.</a:t>
            </a:r>
            <a:endParaRPr lang="en-US" sz="2000" dirty="0">
              <a:latin typeface="Arial" pitchFamily="34" charset="0"/>
              <a:cs typeface="Arial" pitchFamily="34" charset="0"/>
            </a:endParaRPr>
          </a:p>
        </p:txBody>
      </p:sp>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a:t>
            </a:r>
            <a:r>
              <a:rPr lang="en-US" sz="3200" i="1">
                <a:solidFill>
                  <a:srgbClr val="FF9900"/>
                </a:solidFill>
                <a:latin typeface="Arial" pitchFamily="34" charset="0"/>
                <a:cs typeface="Arial" pitchFamily="34" charset="0"/>
              </a:rPr>
              <a:t>Schema?</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318274605"/>
      </p:ext>
    </p:extLst>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a:lnSpc>
                <a:spcPct val="150000"/>
              </a:lnSpc>
              <a:buFont typeface="Arial" pitchFamily="34" charset="0"/>
              <a:buChar char="•"/>
            </a:pPr>
            <a:r>
              <a:rPr lang="en-US" sz="2000" dirty="0">
                <a:latin typeface="Palatino Linotype" panose="02040502050505030304" pitchFamily="18" charset="0"/>
              </a:rPr>
              <a:t>Data objects</a:t>
            </a:r>
          </a:p>
          <a:p>
            <a:pPr>
              <a:lnSpc>
                <a:spcPct val="150000"/>
              </a:lnSpc>
              <a:buFont typeface="Arial" pitchFamily="34" charset="0"/>
              <a:buChar char="•"/>
            </a:pPr>
            <a:r>
              <a:rPr lang="en-US" sz="2000" dirty="0">
                <a:latin typeface="Palatino Linotype" panose="02040502050505030304" pitchFamily="18" charset="0"/>
              </a:rPr>
              <a:t>The associations between different data objects</a:t>
            </a:r>
          </a:p>
          <a:p>
            <a:pPr>
              <a:lnSpc>
                <a:spcPct val="150000"/>
              </a:lnSpc>
              <a:buFont typeface="Arial"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12138674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222177"/>
            <a:ext cx="11593288"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solidFill>
                  <a:srgbClr val="404040"/>
                </a:solidFill>
                <a:latin typeface="Palatino Linotype" panose="02040502050505030304" pitchFamily="18" charset="0"/>
                <a:ea typeface="Arial Unicode MS" pitchFamily="34" charset="-128"/>
                <a:cs typeface="Arial" pitchFamily="34" charset="0"/>
              </a:rPr>
              <a:t> is a process used to define and analyze data requirements </a:t>
            </a:r>
            <a:r>
              <a:rPr lang="en-IN" sz="2400" dirty="0">
                <a:solidFill>
                  <a:srgbClr val="404040"/>
                </a:solidFill>
                <a:latin typeface="Palatino Linotype" panose="02040502050505030304" pitchFamily="18" charset="0"/>
                <a:ea typeface="Arial Unicode MS" pitchFamily="34" charset="-128"/>
                <a:cs typeface="Arial" pitchFamily="34" charset="0"/>
              </a:rPr>
              <a:t>needed to support the business processes within the scope of corresponding systems in organizations.</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Data Modeling</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a:t>
            </a:r>
            <a:r>
              <a:rPr lang="en-US" sz="3200" i="1">
                <a:solidFill>
                  <a:srgbClr val="FF9900"/>
                </a:solidFill>
                <a:latin typeface="Arial" pitchFamily="34" charset="0"/>
                <a:cs typeface="Arial" pitchFamily="34" charset="0"/>
              </a:rPr>
              <a:t>Model Design</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Model Design</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a:t>
            </a:r>
            <a:r>
              <a:rPr lang="en-US" sz="3200" i="1">
                <a:solidFill>
                  <a:srgbClr val="FF9900"/>
                </a:solidFill>
                <a:latin typeface="Arial" pitchFamily="34" charset="0"/>
                <a:cs typeface="Arial" pitchFamily="34" charset="0"/>
              </a:rPr>
              <a:t>Model Design</a:t>
            </a:r>
            <a:endParaRPr lang="en-US" sz="3200" i="1" dirty="0">
              <a:solidFill>
                <a:srgbClr val="FF9900"/>
              </a:solidFill>
              <a:latin typeface="Arial" pitchFamily="34" charset="0"/>
              <a:cs typeface="Arial" pitchFamily="34" charset="0"/>
            </a:endParaRP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1426992841"/>
              </p:ext>
            </p:extLst>
          </p:nvPr>
        </p:nvGraphicFramePr>
        <p:xfrm>
          <a:off x="1676398" y="990601"/>
          <a:ext cx="8839204" cy="4953001"/>
        </p:xfrm>
        <a:graphic>
          <a:graphicData uri="http://schemas.openxmlformats.org/drawingml/2006/table">
            <a:tbl>
              <a:tblPr>
                <a:tableStyleId>{5DA37D80-6434-44D0-A028-1B22A696006F}</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Data Modeling</a:t>
            </a:r>
            <a:endParaRPr lang="en-US" sz="3200" i="1" dirty="0">
              <a:solidFill>
                <a:srgbClr val="FF9900"/>
              </a:solidFill>
              <a:latin typeface="Arial" pitchFamily="34" charset="0"/>
              <a:cs typeface="Arial" pitchFamily="34" charset="0"/>
            </a:endParaRPr>
          </a:p>
        </p:txBody>
      </p:sp>
    </p:spTree>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8" name="Group 17"/>
          <p:cNvGrpSpPr/>
          <p:nvPr/>
        </p:nvGrpSpPr>
        <p:grpSpPr>
          <a:xfrm>
            <a:off x="394401" y="1052736"/>
            <a:ext cx="9816399" cy="509350"/>
            <a:chOff x="446314" y="1167368"/>
            <a:chExt cx="8240485" cy="509350"/>
          </a:xfrm>
        </p:grpSpPr>
        <p:sp>
          <p:nvSpPr>
            <p:cNvPr id="7" name="Rectangle 6"/>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8" name="Rectangle 7"/>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3" name="Rectangle 2"/>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5" name="Rectangle 4"/>
          <p:cNvSpPr/>
          <p:nvPr/>
        </p:nvSpPr>
        <p:spPr>
          <a:xfrm>
            <a:off x="800826" y="1556792"/>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3664786" cy="369332"/>
          </a:xfrm>
          <a:prstGeom prst="rect">
            <a:avLst/>
          </a:prstGeom>
          <a:noFill/>
        </p:spPr>
        <p:txBody>
          <a:bodyPr wrap="none" rtlCol="0">
            <a:spAutoFit/>
          </a:bodyPr>
          <a:lstStyle/>
          <a:p>
            <a:r>
              <a:rPr lang="en-IN" dirty="0">
                <a:solidFill>
                  <a:srgbClr val="006C86"/>
                </a:solidFill>
                <a:latin typeface="Palatino Linotype" panose="02040502050505030304" pitchFamily="18" charset="0"/>
              </a:rPr>
              <a:t>Returns the result to new relation.</a:t>
            </a:r>
          </a:p>
        </p:txBody>
      </p:sp>
    </p:spTree>
    <p:extLst>
      <p:ext uri="{BB962C8B-B14F-4D97-AF65-F5344CB8AC3E}">
        <p14:creationId xmlns:p14="http://schemas.microsoft.com/office/powerpoint/2010/main" val="1487140422"/>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914401"/>
            <a:ext cx="11449272" cy="892552"/>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2060848"/>
            <a:ext cx="11449272" cy="830997"/>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Relationship: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a:t>
            </a:r>
            <a:r>
              <a:rPr lang="en-IN" sz="3200" i="1">
                <a:solidFill>
                  <a:srgbClr val="FF9900"/>
                </a:solidFill>
                <a:latin typeface="Arial" pitchFamily="34" charset="0"/>
                <a:cs typeface="Arial" pitchFamily="34" charset="0"/>
              </a:rPr>
              <a:t>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3194973"/>
            <a:ext cx="6798657" cy="954107"/>
          </a:xfrm>
          <a:prstGeom prst="rect">
            <a:avLst/>
          </a:prstGeom>
          <a:noFill/>
        </p:spPr>
        <p:txBody>
          <a:bodyPr wrap="square">
            <a:spAutoFit/>
          </a:bodyPr>
          <a:lstStyle/>
          <a:p>
            <a:r>
              <a:rPr lang="en-IN" sz="2800" b="1" dirty="0">
                <a:solidFill>
                  <a:srgbClr val="00B050"/>
                </a:solidFill>
                <a:latin typeface="Arial" panose="020B0604020202020204" pitchFamily="34" charset="0"/>
                <a:cs typeface="Arial" panose="020B0604020202020204" pitchFamily="34" charset="0"/>
              </a:rPr>
              <a:t>Primary/Foreign key</a:t>
            </a:r>
            <a:r>
              <a:rPr lang="en-IN" sz="2800" dirty="0">
                <a:solidFill>
                  <a:srgbClr val="00B050"/>
                </a:solidFill>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4869160"/>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342900" indent="-3429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342900" indent="-3429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58" y="4869160"/>
            <a:ext cx="4360374" cy="1323439"/>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Foreign Key is also know as </a:t>
            </a:r>
            <a:r>
              <a:rPr lang="en-US" sz="2400" dirty="0">
                <a:solidFill>
                  <a:srgbClr val="006C86"/>
                </a:solidFill>
                <a:latin typeface="Arial" panose="020B0604020202020204" pitchFamily="34" charset="0"/>
                <a:cs typeface="Arial" panose="020B0604020202020204" pitchFamily="34" charset="0"/>
              </a:rPr>
              <a:t>Reference/Referential key.</a:t>
            </a:r>
          </a:p>
        </p:txBody>
      </p:sp>
    </p:spTree>
    <p:extLst>
      <p:ext uri="{BB962C8B-B14F-4D97-AF65-F5344CB8AC3E}">
        <p14:creationId xmlns:p14="http://schemas.microsoft.com/office/powerpoint/2010/main" val="344249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Lst>
  </p:timing>
</p:sld>
</file>

<file path=ppt/slides/slide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394401" y="1052736"/>
            <a:ext cx="9816399" cy="509350"/>
            <a:chOff x="446314" y="1167368"/>
            <a:chExt cx="8240485" cy="509350"/>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800826" y="1556792"/>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263352" y="2404045"/>
            <a:ext cx="11665296"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3" name="Group 2"/>
          <p:cNvGrpSpPr/>
          <p:nvPr/>
        </p:nvGrpSpPr>
        <p:grpSpPr>
          <a:xfrm>
            <a:off x="406857" y="1066562"/>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8" name="Group 7"/>
          <p:cNvGrpSpPr/>
          <p:nvPr/>
        </p:nvGrpSpPr>
        <p:grpSpPr>
          <a:xfrm>
            <a:off x="437893" y="1026467"/>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37893" y="1026467"/>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37892" y="1026467"/>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36785</TotalTime>
  <Words>56300</Words>
  <Application>Microsoft Office PowerPoint</Application>
  <PresentationFormat>Widescreen</PresentationFormat>
  <Paragraphs>7184</Paragraphs>
  <Slides>628</Slides>
  <Notes>31</Notes>
  <HiddenSlides>141</HiddenSlides>
  <MMClips>0</MMClips>
  <ScaleCrop>false</ScaleCrop>
  <HeadingPairs>
    <vt:vector size="6" baseType="variant">
      <vt:variant>
        <vt:lpstr>Fonts Used</vt:lpstr>
      </vt:variant>
      <vt:variant>
        <vt:i4>34</vt:i4>
      </vt:variant>
      <vt:variant>
        <vt:lpstr>Theme</vt:lpstr>
      </vt:variant>
      <vt:variant>
        <vt:i4>1</vt:i4>
      </vt:variant>
      <vt:variant>
        <vt:lpstr>Slide Titles</vt:lpstr>
      </vt:variant>
      <vt:variant>
        <vt:i4>628</vt:i4>
      </vt:variant>
    </vt:vector>
  </HeadingPairs>
  <TitlesOfParts>
    <vt:vector size="663" baseType="lpstr">
      <vt:lpstr>SimSun</vt:lpstr>
      <vt:lpstr>-apple-system</vt:lpstr>
      <vt:lpstr>Arial</vt:lpstr>
      <vt:lpstr>Arial</vt:lpstr>
      <vt:lpstr>Bookman Old Style</vt:lpstr>
      <vt:lpstr>Calibri</vt:lpstr>
      <vt:lpstr>Cambria</vt:lpstr>
      <vt:lpstr>Consolas</vt:lpstr>
      <vt:lpstr>Courier New</vt:lpstr>
      <vt:lpstr>Georgia</vt:lpstr>
      <vt:lpstr>Georgia</vt:lpstr>
      <vt:lpstr>Gill Sans MT</vt:lpstr>
      <vt:lpstr>Gill Sans MT (Body)</vt:lpstr>
      <vt:lpstr>Helvetica</vt:lpstr>
      <vt:lpstr>inherit</vt:lpstr>
      <vt:lpstr>Leelawadee UI Semilight</vt:lpstr>
      <vt:lpstr>Liberation Mono</vt:lpstr>
      <vt:lpstr>Monotype Sorts</vt:lpstr>
      <vt:lpstr>Open sans</vt:lpstr>
      <vt:lpstr>Open sans</vt:lpstr>
      <vt:lpstr>Open Sans Light</vt:lpstr>
      <vt:lpstr>Palatino Linotype</vt:lpstr>
      <vt:lpstr>Segoe Print</vt:lpstr>
      <vt:lpstr>Segoe UI</vt:lpstr>
      <vt:lpstr>Segoe UI Light</vt:lpstr>
      <vt:lpstr>Segoe UI Semilight</vt:lpstr>
      <vt:lpstr>Source Code Pro</vt:lpstr>
      <vt:lpstr>Symbol</vt:lpstr>
      <vt:lpstr>Times New Roman</vt:lpstr>
      <vt:lpstr>Verdana</vt:lpstr>
      <vt:lpstr>Verdana</vt:lpstr>
      <vt:lpstr>Vrinda</vt:lpstr>
      <vt:lpstr>Wingdings</vt:lpstr>
      <vt:lpstr>Wingdings 3</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ENGINES</vt:lpstr>
      <vt:lpstr>ENGINES</vt:lpstr>
      <vt:lpstr>ENGINES</vt:lpstr>
      <vt:lpstr>SHOW ENGINES Syntax</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cp:lastModifiedBy>
  <cp:revision>8290</cp:revision>
  <dcterms:created xsi:type="dcterms:W3CDTF">2015-10-09T06:09:34Z</dcterms:created>
  <dcterms:modified xsi:type="dcterms:W3CDTF">2021-05-05T16:44:06Z</dcterms:modified>
</cp:coreProperties>
</file>